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1" r:id="rId6"/>
  </p:sldIdLst>
  <p:sldSz cx="5376863" cy="7169150" type="B5ISO"/>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68"/>
    <p:restoredTop sz="94674"/>
  </p:normalViewPr>
  <p:slideViewPr>
    <p:cSldViewPr snapToGrid="0" snapToObjects="1">
      <p:cViewPr varScale="1">
        <p:scale>
          <a:sx n="119" d="100"/>
          <a:sy n="119" d="100"/>
        </p:scale>
        <p:origin x="29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EB1B1-0981-9A41-8B85-57F93633CD41}" type="datetimeFigureOut">
              <a:rPr lang="en-US" smtClean="0"/>
              <a:t>8/22/18</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BC7F6-0F6E-A044-9FF8-264C374D9D3E}" type="slidenum">
              <a:rPr lang="en-US" smtClean="0"/>
              <a:t>‹#›</a:t>
            </a:fld>
            <a:endParaRPr lang="en-US"/>
          </a:p>
        </p:txBody>
      </p:sp>
    </p:spTree>
    <p:extLst>
      <p:ext uri="{BB962C8B-B14F-4D97-AF65-F5344CB8AC3E}">
        <p14:creationId xmlns:p14="http://schemas.microsoft.com/office/powerpoint/2010/main" val="1410018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3265" y="1173285"/>
            <a:ext cx="4570334" cy="2495926"/>
          </a:xfrm>
        </p:spPr>
        <p:txBody>
          <a:bodyPr anchor="b"/>
          <a:lstStyle>
            <a:lvl1pPr algn="ctr">
              <a:defRPr sz="3528"/>
            </a:lvl1pPr>
          </a:lstStyle>
          <a:p>
            <a:r>
              <a:rPr lang="en-US" smtClean="0"/>
              <a:t>Click to edit Master title style</a:t>
            </a:r>
            <a:endParaRPr lang="en-US" dirty="0"/>
          </a:p>
        </p:txBody>
      </p:sp>
      <p:sp>
        <p:nvSpPr>
          <p:cNvPr id="3" name="Subtitle 2"/>
          <p:cNvSpPr>
            <a:spLocks noGrp="1"/>
          </p:cNvSpPr>
          <p:nvPr>
            <p:ph type="subTitle" idx="1"/>
          </p:nvPr>
        </p:nvSpPr>
        <p:spPr>
          <a:xfrm>
            <a:off x="672108" y="3765464"/>
            <a:ext cx="4032647" cy="1730885"/>
          </a:xfrm>
        </p:spPr>
        <p:txBody>
          <a:bodyPr/>
          <a:lstStyle>
            <a:lvl1pPr marL="0" indent="0" algn="ctr">
              <a:buNone/>
              <a:defRPr sz="1411"/>
            </a:lvl1pPr>
            <a:lvl2pPr marL="268834" indent="0" algn="ctr">
              <a:buNone/>
              <a:defRPr sz="1176"/>
            </a:lvl2pPr>
            <a:lvl3pPr marL="537667" indent="0" algn="ctr">
              <a:buNone/>
              <a:defRPr sz="1058"/>
            </a:lvl3pPr>
            <a:lvl4pPr marL="806501" indent="0" algn="ctr">
              <a:buNone/>
              <a:defRPr sz="941"/>
            </a:lvl4pPr>
            <a:lvl5pPr marL="1075334" indent="0" algn="ctr">
              <a:buNone/>
              <a:defRPr sz="941"/>
            </a:lvl5pPr>
            <a:lvl6pPr marL="1344168" indent="0" algn="ctr">
              <a:buNone/>
              <a:defRPr sz="941"/>
            </a:lvl6pPr>
            <a:lvl7pPr marL="1613002" indent="0" algn="ctr">
              <a:buNone/>
              <a:defRPr sz="941"/>
            </a:lvl7pPr>
            <a:lvl8pPr marL="1881835" indent="0" algn="ctr">
              <a:buNone/>
              <a:defRPr sz="941"/>
            </a:lvl8pPr>
            <a:lvl9pPr marL="2150669" indent="0" algn="ctr">
              <a:buNone/>
              <a:defRPr sz="941"/>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3E551A-8802-2742-BFD1-54249C5E4E70}"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3E551A-8802-2742-BFD1-54249C5E4E70}"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47818" y="381691"/>
            <a:ext cx="1159386" cy="607552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69660" y="381691"/>
            <a:ext cx="3410947" cy="60755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3E551A-8802-2742-BFD1-54249C5E4E70}"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3E551A-8802-2742-BFD1-54249C5E4E70}"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6859" y="1787311"/>
            <a:ext cx="4637544" cy="2982167"/>
          </a:xfrm>
        </p:spPr>
        <p:txBody>
          <a:bodyPr anchor="b"/>
          <a:lstStyle>
            <a:lvl1pPr>
              <a:defRPr sz="3528"/>
            </a:lvl1pPr>
          </a:lstStyle>
          <a:p>
            <a:r>
              <a:rPr lang="en-US" smtClean="0"/>
              <a:t>Click to edit Master title style</a:t>
            </a:r>
            <a:endParaRPr lang="en-US" dirty="0"/>
          </a:p>
        </p:txBody>
      </p:sp>
      <p:sp>
        <p:nvSpPr>
          <p:cNvPr id="3" name="Text Placeholder 2"/>
          <p:cNvSpPr>
            <a:spLocks noGrp="1"/>
          </p:cNvSpPr>
          <p:nvPr>
            <p:ph type="body" idx="1"/>
          </p:nvPr>
        </p:nvSpPr>
        <p:spPr>
          <a:xfrm>
            <a:off x="366859" y="4797690"/>
            <a:ext cx="4637544" cy="1568251"/>
          </a:xfrm>
        </p:spPr>
        <p:txBody>
          <a:bodyPr/>
          <a:lstStyle>
            <a:lvl1pPr marL="0" indent="0">
              <a:buNone/>
              <a:defRPr sz="1411">
                <a:solidFill>
                  <a:schemeClr val="tx1"/>
                </a:solidFill>
              </a:defRPr>
            </a:lvl1pPr>
            <a:lvl2pPr marL="268834" indent="0">
              <a:buNone/>
              <a:defRPr sz="1176">
                <a:solidFill>
                  <a:schemeClr val="tx1">
                    <a:tint val="75000"/>
                  </a:schemeClr>
                </a:solidFill>
              </a:defRPr>
            </a:lvl2pPr>
            <a:lvl3pPr marL="537667" indent="0">
              <a:buNone/>
              <a:defRPr sz="1058">
                <a:solidFill>
                  <a:schemeClr val="tx1">
                    <a:tint val="75000"/>
                  </a:schemeClr>
                </a:solidFill>
              </a:defRPr>
            </a:lvl3pPr>
            <a:lvl4pPr marL="806501" indent="0">
              <a:buNone/>
              <a:defRPr sz="941">
                <a:solidFill>
                  <a:schemeClr val="tx1">
                    <a:tint val="75000"/>
                  </a:schemeClr>
                </a:solidFill>
              </a:defRPr>
            </a:lvl4pPr>
            <a:lvl5pPr marL="1075334" indent="0">
              <a:buNone/>
              <a:defRPr sz="941">
                <a:solidFill>
                  <a:schemeClr val="tx1">
                    <a:tint val="75000"/>
                  </a:schemeClr>
                </a:solidFill>
              </a:defRPr>
            </a:lvl5pPr>
            <a:lvl6pPr marL="1344168" indent="0">
              <a:buNone/>
              <a:defRPr sz="941">
                <a:solidFill>
                  <a:schemeClr val="tx1">
                    <a:tint val="75000"/>
                  </a:schemeClr>
                </a:solidFill>
              </a:defRPr>
            </a:lvl6pPr>
            <a:lvl7pPr marL="1613002" indent="0">
              <a:buNone/>
              <a:defRPr sz="941">
                <a:solidFill>
                  <a:schemeClr val="tx1">
                    <a:tint val="75000"/>
                  </a:schemeClr>
                </a:solidFill>
              </a:defRPr>
            </a:lvl7pPr>
            <a:lvl8pPr marL="1881835" indent="0">
              <a:buNone/>
              <a:defRPr sz="941">
                <a:solidFill>
                  <a:schemeClr val="tx1">
                    <a:tint val="75000"/>
                  </a:schemeClr>
                </a:solidFill>
              </a:defRPr>
            </a:lvl8pPr>
            <a:lvl9pPr marL="2150669" indent="0">
              <a:buNone/>
              <a:defRPr sz="94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E551A-8802-2742-BFD1-54249C5E4E70}"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9659" y="1908454"/>
            <a:ext cx="2285167" cy="4548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722037" y="1908454"/>
            <a:ext cx="2285167" cy="4548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3E551A-8802-2742-BFD1-54249C5E4E70}" type="datetimeFigureOut">
              <a:rPr lang="en-US" smtClean="0"/>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0360" y="381693"/>
            <a:ext cx="4637544" cy="138570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70360" y="1757438"/>
            <a:ext cx="2274665" cy="861293"/>
          </a:xfrm>
        </p:spPr>
        <p:txBody>
          <a:bodyPr anchor="b"/>
          <a:lstStyle>
            <a:lvl1pPr marL="0" indent="0">
              <a:buNone/>
              <a:defRPr sz="1411" b="1"/>
            </a:lvl1pPr>
            <a:lvl2pPr marL="268834" indent="0">
              <a:buNone/>
              <a:defRPr sz="1176" b="1"/>
            </a:lvl2pPr>
            <a:lvl3pPr marL="537667" indent="0">
              <a:buNone/>
              <a:defRPr sz="1058" b="1"/>
            </a:lvl3pPr>
            <a:lvl4pPr marL="806501" indent="0">
              <a:buNone/>
              <a:defRPr sz="941" b="1"/>
            </a:lvl4pPr>
            <a:lvl5pPr marL="1075334" indent="0">
              <a:buNone/>
              <a:defRPr sz="941" b="1"/>
            </a:lvl5pPr>
            <a:lvl6pPr marL="1344168" indent="0">
              <a:buNone/>
              <a:defRPr sz="941" b="1"/>
            </a:lvl6pPr>
            <a:lvl7pPr marL="1613002" indent="0">
              <a:buNone/>
              <a:defRPr sz="941" b="1"/>
            </a:lvl7pPr>
            <a:lvl8pPr marL="1881835" indent="0">
              <a:buNone/>
              <a:defRPr sz="941" b="1"/>
            </a:lvl8pPr>
            <a:lvl9pPr marL="2150669" indent="0">
              <a:buNone/>
              <a:defRPr sz="941" b="1"/>
            </a:lvl9pPr>
          </a:lstStyle>
          <a:p>
            <a:pPr lvl="0"/>
            <a:r>
              <a:rPr lang="en-US" smtClean="0"/>
              <a:t>Click to edit Master text styles</a:t>
            </a:r>
          </a:p>
        </p:txBody>
      </p:sp>
      <p:sp>
        <p:nvSpPr>
          <p:cNvPr id="4" name="Content Placeholder 3"/>
          <p:cNvSpPr>
            <a:spLocks noGrp="1"/>
          </p:cNvSpPr>
          <p:nvPr>
            <p:ph sz="half" idx="2"/>
          </p:nvPr>
        </p:nvSpPr>
        <p:spPr>
          <a:xfrm>
            <a:off x="370360" y="2618731"/>
            <a:ext cx="2274665" cy="38517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722037" y="1757438"/>
            <a:ext cx="2285867" cy="861293"/>
          </a:xfrm>
        </p:spPr>
        <p:txBody>
          <a:bodyPr anchor="b"/>
          <a:lstStyle>
            <a:lvl1pPr marL="0" indent="0">
              <a:buNone/>
              <a:defRPr sz="1411" b="1"/>
            </a:lvl1pPr>
            <a:lvl2pPr marL="268834" indent="0">
              <a:buNone/>
              <a:defRPr sz="1176" b="1"/>
            </a:lvl2pPr>
            <a:lvl3pPr marL="537667" indent="0">
              <a:buNone/>
              <a:defRPr sz="1058" b="1"/>
            </a:lvl3pPr>
            <a:lvl4pPr marL="806501" indent="0">
              <a:buNone/>
              <a:defRPr sz="941" b="1"/>
            </a:lvl4pPr>
            <a:lvl5pPr marL="1075334" indent="0">
              <a:buNone/>
              <a:defRPr sz="941" b="1"/>
            </a:lvl5pPr>
            <a:lvl6pPr marL="1344168" indent="0">
              <a:buNone/>
              <a:defRPr sz="941" b="1"/>
            </a:lvl6pPr>
            <a:lvl7pPr marL="1613002" indent="0">
              <a:buNone/>
              <a:defRPr sz="941" b="1"/>
            </a:lvl7pPr>
            <a:lvl8pPr marL="1881835" indent="0">
              <a:buNone/>
              <a:defRPr sz="941" b="1"/>
            </a:lvl8pPr>
            <a:lvl9pPr marL="2150669" indent="0">
              <a:buNone/>
              <a:defRPr sz="941" b="1"/>
            </a:lvl9pPr>
          </a:lstStyle>
          <a:p>
            <a:pPr lvl="0"/>
            <a:r>
              <a:rPr lang="en-US" smtClean="0"/>
              <a:t>Click to edit Master text styles</a:t>
            </a:r>
          </a:p>
        </p:txBody>
      </p:sp>
      <p:sp>
        <p:nvSpPr>
          <p:cNvPr id="6" name="Content Placeholder 5"/>
          <p:cNvSpPr>
            <a:spLocks noGrp="1"/>
          </p:cNvSpPr>
          <p:nvPr>
            <p:ph sz="quarter" idx="4"/>
          </p:nvPr>
        </p:nvSpPr>
        <p:spPr>
          <a:xfrm>
            <a:off x="2722037" y="2618731"/>
            <a:ext cx="2285867" cy="38517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3E551A-8802-2742-BFD1-54249C5E4E70}" type="datetimeFigureOut">
              <a:rPr lang="en-US" smtClean="0"/>
              <a:t>8/22/18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3E551A-8802-2742-BFD1-54249C5E4E70}" type="datetimeFigureOut">
              <a:rPr lang="en-US" smtClean="0"/>
              <a:t>8/22/18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E551A-8802-2742-BFD1-54249C5E4E70}" type="datetimeFigureOut">
              <a:rPr lang="en-US" smtClean="0"/>
              <a:t>8/22/18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0360" y="477943"/>
            <a:ext cx="1734178" cy="1672802"/>
          </a:xfrm>
        </p:spPr>
        <p:txBody>
          <a:bodyPr anchor="b"/>
          <a:lstStyle>
            <a:lvl1pPr>
              <a:defRPr sz="1882"/>
            </a:lvl1pPr>
          </a:lstStyle>
          <a:p>
            <a:r>
              <a:rPr lang="en-US" smtClean="0"/>
              <a:t>Click to edit Master title style</a:t>
            </a:r>
            <a:endParaRPr lang="en-US" dirty="0"/>
          </a:p>
        </p:txBody>
      </p:sp>
      <p:sp>
        <p:nvSpPr>
          <p:cNvPr id="3" name="Content Placeholder 2"/>
          <p:cNvSpPr>
            <a:spLocks noGrp="1"/>
          </p:cNvSpPr>
          <p:nvPr>
            <p:ph idx="1"/>
          </p:nvPr>
        </p:nvSpPr>
        <p:spPr>
          <a:xfrm>
            <a:off x="2285867" y="1032226"/>
            <a:ext cx="2722037" cy="5094743"/>
          </a:xfrm>
        </p:spPr>
        <p:txBody>
          <a:bodyPr/>
          <a:lstStyle>
            <a:lvl1pPr>
              <a:defRPr sz="1882"/>
            </a:lvl1pPr>
            <a:lvl2pPr>
              <a:defRPr sz="1646"/>
            </a:lvl2pPr>
            <a:lvl3pPr>
              <a:defRPr sz="1411"/>
            </a:lvl3pPr>
            <a:lvl4pPr>
              <a:defRPr sz="1176"/>
            </a:lvl4pPr>
            <a:lvl5pPr>
              <a:defRPr sz="1176"/>
            </a:lvl5pPr>
            <a:lvl6pPr>
              <a:defRPr sz="1176"/>
            </a:lvl6pPr>
            <a:lvl7pPr>
              <a:defRPr sz="1176"/>
            </a:lvl7pPr>
            <a:lvl8pPr>
              <a:defRPr sz="1176"/>
            </a:lvl8pPr>
            <a:lvl9pPr>
              <a:defRPr sz="117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70360" y="2150745"/>
            <a:ext cx="1734178" cy="3984521"/>
          </a:xfrm>
        </p:spPr>
        <p:txBody>
          <a:bodyPr/>
          <a:lstStyle>
            <a:lvl1pPr marL="0" indent="0">
              <a:buNone/>
              <a:defRPr sz="941"/>
            </a:lvl1pPr>
            <a:lvl2pPr marL="268834" indent="0">
              <a:buNone/>
              <a:defRPr sz="823"/>
            </a:lvl2pPr>
            <a:lvl3pPr marL="537667" indent="0">
              <a:buNone/>
              <a:defRPr sz="706"/>
            </a:lvl3pPr>
            <a:lvl4pPr marL="806501" indent="0">
              <a:buNone/>
              <a:defRPr sz="588"/>
            </a:lvl4pPr>
            <a:lvl5pPr marL="1075334" indent="0">
              <a:buNone/>
              <a:defRPr sz="588"/>
            </a:lvl5pPr>
            <a:lvl6pPr marL="1344168" indent="0">
              <a:buNone/>
              <a:defRPr sz="588"/>
            </a:lvl6pPr>
            <a:lvl7pPr marL="1613002" indent="0">
              <a:buNone/>
              <a:defRPr sz="588"/>
            </a:lvl7pPr>
            <a:lvl8pPr marL="1881835" indent="0">
              <a:buNone/>
              <a:defRPr sz="588"/>
            </a:lvl8pPr>
            <a:lvl9pPr marL="2150669" indent="0">
              <a:buNone/>
              <a:defRPr sz="58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E551A-8802-2742-BFD1-54249C5E4E70}" type="datetimeFigureOut">
              <a:rPr lang="en-US" smtClean="0"/>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0360" y="477943"/>
            <a:ext cx="1734178" cy="1672802"/>
          </a:xfrm>
        </p:spPr>
        <p:txBody>
          <a:bodyPr anchor="b"/>
          <a:lstStyle>
            <a:lvl1pPr>
              <a:defRPr sz="188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867" y="1032226"/>
            <a:ext cx="2722037" cy="5094743"/>
          </a:xfrm>
        </p:spPr>
        <p:txBody>
          <a:bodyPr anchor="t"/>
          <a:lstStyle>
            <a:lvl1pPr marL="0" indent="0">
              <a:buNone/>
              <a:defRPr sz="1882"/>
            </a:lvl1pPr>
            <a:lvl2pPr marL="268834" indent="0">
              <a:buNone/>
              <a:defRPr sz="1646"/>
            </a:lvl2pPr>
            <a:lvl3pPr marL="537667" indent="0">
              <a:buNone/>
              <a:defRPr sz="1411"/>
            </a:lvl3pPr>
            <a:lvl4pPr marL="806501" indent="0">
              <a:buNone/>
              <a:defRPr sz="1176"/>
            </a:lvl4pPr>
            <a:lvl5pPr marL="1075334" indent="0">
              <a:buNone/>
              <a:defRPr sz="1176"/>
            </a:lvl5pPr>
            <a:lvl6pPr marL="1344168" indent="0">
              <a:buNone/>
              <a:defRPr sz="1176"/>
            </a:lvl6pPr>
            <a:lvl7pPr marL="1613002" indent="0">
              <a:buNone/>
              <a:defRPr sz="1176"/>
            </a:lvl7pPr>
            <a:lvl8pPr marL="1881835" indent="0">
              <a:buNone/>
              <a:defRPr sz="1176"/>
            </a:lvl8pPr>
            <a:lvl9pPr marL="2150669" indent="0">
              <a:buNone/>
              <a:defRPr sz="1176"/>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70360" y="2150745"/>
            <a:ext cx="1734178" cy="3984521"/>
          </a:xfrm>
        </p:spPr>
        <p:txBody>
          <a:bodyPr/>
          <a:lstStyle>
            <a:lvl1pPr marL="0" indent="0">
              <a:buNone/>
              <a:defRPr sz="941"/>
            </a:lvl1pPr>
            <a:lvl2pPr marL="268834" indent="0">
              <a:buNone/>
              <a:defRPr sz="823"/>
            </a:lvl2pPr>
            <a:lvl3pPr marL="537667" indent="0">
              <a:buNone/>
              <a:defRPr sz="706"/>
            </a:lvl3pPr>
            <a:lvl4pPr marL="806501" indent="0">
              <a:buNone/>
              <a:defRPr sz="588"/>
            </a:lvl4pPr>
            <a:lvl5pPr marL="1075334" indent="0">
              <a:buNone/>
              <a:defRPr sz="588"/>
            </a:lvl5pPr>
            <a:lvl6pPr marL="1344168" indent="0">
              <a:buNone/>
              <a:defRPr sz="588"/>
            </a:lvl6pPr>
            <a:lvl7pPr marL="1613002" indent="0">
              <a:buNone/>
              <a:defRPr sz="588"/>
            </a:lvl7pPr>
            <a:lvl8pPr marL="1881835" indent="0">
              <a:buNone/>
              <a:defRPr sz="588"/>
            </a:lvl8pPr>
            <a:lvl9pPr marL="2150669" indent="0">
              <a:buNone/>
              <a:defRPr sz="58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E551A-8802-2742-BFD1-54249C5E4E70}" type="datetimeFigureOut">
              <a:rPr lang="en-US" smtClean="0"/>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0E16F-94DE-134E-B1DC-DE7F2CF43D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660" y="381693"/>
            <a:ext cx="4637544" cy="138570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9660" y="1908454"/>
            <a:ext cx="4637544" cy="45487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9659" y="6644741"/>
            <a:ext cx="1209794" cy="381691"/>
          </a:xfrm>
          <a:prstGeom prst="rect">
            <a:avLst/>
          </a:prstGeom>
        </p:spPr>
        <p:txBody>
          <a:bodyPr vert="horz" lIns="91440" tIns="45720" rIns="91440" bIns="45720" rtlCol="0" anchor="ctr"/>
          <a:lstStyle>
            <a:lvl1pPr algn="l">
              <a:defRPr sz="706">
                <a:solidFill>
                  <a:schemeClr val="tx1">
                    <a:tint val="75000"/>
                  </a:schemeClr>
                </a:solidFill>
              </a:defRPr>
            </a:lvl1pPr>
          </a:lstStyle>
          <a:p>
            <a:fld id="{353E551A-8802-2742-BFD1-54249C5E4E70}" type="datetimeFigureOut">
              <a:rPr lang="en-US" smtClean="0"/>
              <a:t>8/22/18</a:t>
            </a:fld>
            <a:endParaRPr lang="en-US"/>
          </a:p>
        </p:txBody>
      </p:sp>
      <p:sp>
        <p:nvSpPr>
          <p:cNvPr id="5" name="Footer Placeholder 4"/>
          <p:cNvSpPr>
            <a:spLocks noGrp="1"/>
          </p:cNvSpPr>
          <p:nvPr>
            <p:ph type="ftr" sz="quarter" idx="3"/>
          </p:nvPr>
        </p:nvSpPr>
        <p:spPr>
          <a:xfrm>
            <a:off x="1781086" y="6644741"/>
            <a:ext cx="1814691" cy="381691"/>
          </a:xfrm>
          <a:prstGeom prst="rect">
            <a:avLst/>
          </a:prstGeom>
        </p:spPr>
        <p:txBody>
          <a:bodyPr vert="horz" lIns="91440" tIns="45720" rIns="91440" bIns="45720" rtlCol="0" anchor="ctr"/>
          <a:lstStyle>
            <a:lvl1pPr algn="ctr">
              <a:defRPr sz="7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797410" y="6644741"/>
            <a:ext cx="1209794" cy="381691"/>
          </a:xfrm>
          <a:prstGeom prst="rect">
            <a:avLst/>
          </a:prstGeom>
        </p:spPr>
        <p:txBody>
          <a:bodyPr vert="horz" lIns="91440" tIns="45720" rIns="91440" bIns="45720" rtlCol="0" anchor="ctr"/>
          <a:lstStyle>
            <a:lvl1pPr algn="r">
              <a:defRPr sz="706">
                <a:solidFill>
                  <a:schemeClr val="tx1">
                    <a:tint val="75000"/>
                  </a:schemeClr>
                </a:solidFill>
              </a:defRPr>
            </a:lvl1pPr>
          </a:lstStyle>
          <a:p>
            <a:fld id="{5440E16F-94DE-134E-B1DC-DE7F2CF43DCC}" type="slidenum">
              <a:rPr lang="en-US" smtClean="0"/>
              <a:t>‹#›</a:t>
            </a:fld>
            <a:endParaRPr lang="en-US"/>
          </a:p>
        </p:txBody>
      </p:sp>
    </p:spTree>
    <p:extLst>
      <p:ext uri="{BB962C8B-B14F-4D97-AF65-F5344CB8AC3E}">
        <p14:creationId xmlns:p14="http://schemas.microsoft.com/office/powerpoint/2010/main" val="196875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37667" rtl="0" eaLnBrk="1" latinLnBrk="0" hangingPunct="1">
        <a:lnSpc>
          <a:spcPct val="90000"/>
        </a:lnSpc>
        <a:spcBef>
          <a:spcPct val="0"/>
        </a:spcBef>
        <a:buNone/>
        <a:defRPr sz="2587" kern="1200">
          <a:solidFill>
            <a:schemeClr val="tx1"/>
          </a:solidFill>
          <a:latin typeface="+mj-lt"/>
          <a:ea typeface="+mj-ea"/>
          <a:cs typeface="+mj-cs"/>
        </a:defRPr>
      </a:lvl1pPr>
    </p:titleStyle>
    <p:bodyStyle>
      <a:lvl1pPr marL="134417" indent="-134417" algn="l" defTabSz="537667" rtl="0" eaLnBrk="1" latinLnBrk="0" hangingPunct="1">
        <a:lnSpc>
          <a:spcPct val="90000"/>
        </a:lnSpc>
        <a:spcBef>
          <a:spcPts val="588"/>
        </a:spcBef>
        <a:buFont typeface="Arial" panose="020B0604020202020204" pitchFamily="34" charset="0"/>
        <a:buChar char="•"/>
        <a:defRPr sz="1646" kern="1200">
          <a:solidFill>
            <a:schemeClr val="tx1"/>
          </a:solidFill>
          <a:latin typeface="+mn-lt"/>
          <a:ea typeface="+mn-ea"/>
          <a:cs typeface="+mn-cs"/>
        </a:defRPr>
      </a:lvl1pPr>
      <a:lvl2pPr marL="403250" indent="-134417" algn="l" defTabSz="537667" rtl="0" eaLnBrk="1" latinLnBrk="0" hangingPunct="1">
        <a:lnSpc>
          <a:spcPct val="90000"/>
        </a:lnSpc>
        <a:spcBef>
          <a:spcPts val="294"/>
        </a:spcBef>
        <a:buFont typeface="Arial" panose="020B0604020202020204" pitchFamily="34" charset="0"/>
        <a:buChar char="•"/>
        <a:defRPr sz="1411" kern="1200">
          <a:solidFill>
            <a:schemeClr val="tx1"/>
          </a:solidFill>
          <a:latin typeface="+mn-lt"/>
          <a:ea typeface="+mn-ea"/>
          <a:cs typeface="+mn-cs"/>
        </a:defRPr>
      </a:lvl2pPr>
      <a:lvl3pPr marL="672084" indent="-134417" algn="l" defTabSz="537667" rtl="0" eaLnBrk="1" latinLnBrk="0" hangingPunct="1">
        <a:lnSpc>
          <a:spcPct val="90000"/>
        </a:lnSpc>
        <a:spcBef>
          <a:spcPts val="294"/>
        </a:spcBef>
        <a:buFont typeface="Arial" panose="020B0604020202020204" pitchFamily="34" charset="0"/>
        <a:buChar char="•"/>
        <a:defRPr sz="1176" kern="1200">
          <a:solidFill>
            <a:schemeClr val="tx1"/>
          </a:solidFill>
          <a:latin typeface="+mn-lt"/>
          <a:ea typeface="+mn-ea"/>
          <a:cs typeface="+mn-cs"/>
        </a:defRPr>
      </a:lvl3pPr>
      <a:lvl4pPr marL="940918"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4pPr>
      <a:lvl5pPr marL="1209751"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5pPr>
      <a:lvl6pPr marL="1478585"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6pPr>
      <a:lvl7pPr marL="1747418"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7pPr>
      <a:lvl8pPr marL="2016252"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8pPr>
      <a:lvl9pPr marL="2285086"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9pPr>
    </p:bodyStyle>
    <p:other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5" name="Content Placeholder 2"/>
          <p:cNvSpPr txBox="1">
            <a:spLocks/>
          </p:cNvSpPr>
          <p:nvPr/>
        </p:nvSpPr>
        <p:spPr>
          <a:xfrm>
            <a:off x="0" y="-1427"/>
            <a:ext cx="5376863" cy="7169150"/>
          </a:xfrm>
          <a:prstGeom prst="rect">
            <a:avLst/>
          </a:prstGeom>
          <a:solidFill>
            <a:srgbClr val="759194"/>
          </a:solidFill>
        </p:spPr>
        <p:txBody>
          <a:bodyPr vert="horz" lIns="91440" tIns="45720" rIns="91440" bIns="45720" rtlCol="0" anchor="t">
            <a:normAutofit/>
          </a:bodyPr>
          <a:lstStyle>
            <a:lvl1pPr marL="61219" indent="-61219" algn="l" defTabSz="244876" rtl="0" eaLnBrk="1" latinLnBrk="0" hangingPunct="1">
              <a:lnSpc>
                <a:spcPct val="90000"/>
              </a:lnSpc>
              <a:spcBef>
                <a:spcPts val="268"/>
              </a:spcBef>
              <a:buFont typeface="Arial" panose="020B0604020202020204" pitchFamily="34" charset="0"/>
              <a:buChar char="•"/>
              <a:defRPr sz="750" kern="1200">
                <a:solidFill>
                  <a:schemeClr val="tx1"/>
                </a:solidFill>
                <a:latin typeface="+mn-lt"/>
                <a:ea typeface="+mn-ea"/>
                <a:cs typeface="+mn-cs"/>
              </a:defRPr>
            </a:lvl1pPr>
            <a:lvl2pPr marL="183657" indent="-61219" algn="l" defTabSz="244876" rtl="0" eaLnBrk="1" latinLnBrk="0" hangingPunct="1">
              <a:lnSpc>
                <a:spcPct val="90000"/>
              </a:lnSpc>
              <a:spcBef>
                <a:spcPts val="134"/>
              </a:spcBef>
              <a:buFont typeface="Arial" panose="020B0604020202020204" pitchFamily="34" charset="0"/>
              <a:buChar char="•"/>
              <a:defRPr sz="643" kern="1200">
                <a:solidFill>
                  <a:schemeClr val="tx1"/>
                </a:solidFill>
                <a:latin typeface="+mn-lt"/>
                <a:ea typeface="+mn-ea"/>
                <a:cs typeface="+mn-cs"/>
              </a:defRPr>
            </a:lvl2pPr>
            <a:lvl3pPr marL="306095" indent="-61219" algn="l" defTabSz="244876" rtl="0" eaLnBrk="1" latinLnBrk="0" hangingPunct="1">
              <a:lnSpc>
                <a:spcPct val="90000"/>
              </a:lnSpc>
              <a:spcBef>
                <a:spcPts val="134"/>
              </a:spcBef>
              <a:buFont typeface="Arial" panose="020B0604020202020204" pitchFamily="34" charset="0"/>
              <a:buChar char="•"/>
              <a:defRPr sz="536" kern="1200">
                <a:solidFill>
                  <a:schemeClr val="tx1"/>
                </a:solidFill>
                <a:latin typeface="+mn-lt"/>
                <a:ea typeface="+mn-ea"/>
                <a:cs typeface="+mn-cs"/>
              </a:defRPr>
            </a:lvl3pPr>
            <a:lvl4pPr marL="428534" indent="-61219" algn="l" defTabSz="244876"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4pPr>
            <a:lvl5pPr marL="550972" indent="-61219" algn="l" defTabSz="244876"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5pPr>
            <a:lvl6pPr marL="673410" indent="-61219" algn="l" defTabSz="244876"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6pPr>
            <a:lvl7pPr marL="795848" indent="-61219" algn="l" defTabSz="244876"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7pPr>
            <a:lvl8pPr marL="918286" indent="-61219" algn="l" defTabSz="244876"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8pPr>
            <a:lvl9pPr marL="1040724" indent="-61219" algn="l" defTabSz="244876" rtl="0" eaLnBrk="1" latinLnBrk="0" hangingPunct="1">
              <a:lnSpc>
                <a:spcPct val="90000"/>
              </a:lnSpc>
              <a:spcBef>
                <a:spcPts val="134"/>
              </a:spcBef>
              <a:buFont typeface="Arial" panose="020B0604020202020204" pitchFamily="34" charset="0"/>
              <a:buChar char="•"/>
              <a:defRPr sz="482" kern="1200">
                <a:solidFill>
                  <a:schemeClr val="tx1"/>
                </a:solidFill>
                <a:latin typeface="+mn-lt"/>
                <a:ea typeface="+mn-ea"/>
                <a:cs typeface="+mn-cs"/>
              </a:defRPr>
            </a:lvl9pPr>
          </a:lstStyle>
          <a:p>
            <a:pPr marL="0" indent="0" algn="ctr">
              <a:buNone/>
            </a:pPr>
            <a:endParaRPr lang="en-US" sz="1800" dirty="0" smtClean="0">
              <a:solidFill>
                <a:schemeClr val="bg1"/>
              </a:solidFill>
              <a:latin typeface="Copperplate" charset="0"/>
              <a:ea typeface="Copperplate" charset="0"/>
              <a:cs typeface="Copperplate" charset="0"/>
            </a:endParaRPr>
          </a:p>
          <a:p>
            <a:pPr marL="0" indent="0" algn="ctr">
              <a:buNone/>
            </a:pPr>
            <a:r>
              <a:rPr lang="en-US" sz="1800" dirty="0" smtClean="0">
                <a:solidFill>
                  <a:schemeClr val="bg1"/>
                </a:solidFill>
                <a:latin typeface="Copperplate" charset="0"/>
                <a:ea typeface="Copperplate" charset="0"/>
                <a:cs typeface="Copperplate" charset="0"/>
              </a:rPr>
              <a:t>B </a:t>
            </a:r>
            <a:r>
              <a:rPr lang="en-US" sz="1800" dirty="0">
                <a:solidFill>
                  <a:schemeClr val="bg1"/>
                </a:solidFill>
                <a:latin typeface="Copperplate" charset="0"/>
                <a:ea typeface="Copperplate" charset="0"/>
                <a:cs typeface="Copperplate" charset="0"/>
              </a:rPr>
              <a:t>A L A N C O R E</a:t>
            </a:r>
          </a:p>
          <a:p>
            <a:pPr marL="0" indent="0" algn="ctr">
              <a:buNone/>
            </a:pPr>
            <a:r>
              <a:rPr lang="en-US" sz="800" dirty="0">
                <a:solidFill>
                  <a:schemeClr val="bg1"/>
                </a:solidFill>
                <a:latin typeface="Copperplate Light" charset="0"/>
                <a:ea typeface="Copperplate Light" charset="0"/>
                <a:cs typeface="Copperplate Light" charset="0"/>
              </a:rPr>
              <a:t>NUTRITION &amp; WELLNESS </a:t>
            </a:r>
            <a:r>
              <a:rPr lang="en-US" sz="800" dirty="0" smtClean="0">
                <a:solidFill>
                  <a:schemeClr val="bg1"/>
                </a:solidFill>
                <a:latin typeface="Copperplate Light" charset="0"/>
                <a:ea typeface="Copperplate Light" charset="0"/>
                <a:cs typeface="Copperplate Light" charset="0"/>
              </a:rPr>
              <a:t>PROGRAMS</a:t>
            </a:r>
          </a:p>
          <a:p>
            <a:pPr marL="0" indent="0" algn="ctr">
              <a:buNone/>
            </a:pPr>
            <a:endParaRPr lang="en-US" sz="800" dirty="0">
              <a:solidFill>
                <a:schemeClr val="bg1"/>
              </a:solidFill>
              <a:latin typeface="Copperplate Light" charset="0"/>
              <a:ea typeface="Copperplate Light" charset="0"/>
              <a:cs typeface="Copperplate Light" charset="0"/>
            </a:endParaRPr>
          </a:p>
          <a:p>
            <a:pPr marL="0" indent="0" algn="ctr">
              <a:buNone/>
            </a:pPr>
            <a:endParaRPr lang="en-US" sz="800" dirty="0" smtClean="0">
              <a:solidFill>
                <a:schemeClr val="bg1"/>
              </a:solidFill>
              <a:latin typeface="Copperplate Light" charset="0"/>
              <a:ea typeface="Copperplate Light" charset="0"/>
              <a:cs typeface="Copperplate Light" charset="0"/>
            </a:endParaRPr>
          </a:p>
          <a:p>
            <a:pPr marL="0" indent="0" algn="ctr">
              <a:buNone/>
            </a:pPr>
            <a:endParaRPr lang="en-US" sz="800" dirty="0">
              <a:solidFill>
                <a:schemeClr val="bg1"/>
              </a:solidFill>
              <a:latin typeface="Copperplate Light" charset="0"/>
              <a:ea typeface="Copperplate Light" charset="0"/>
              <a:cs typeface="Copperplate Light" charset="0"/>
            </a:endParaRPr>
          </a:p>
          <a:p>
            <a:pPr marL="0" indent="0" algn="ctr">
              <a:buNone/>
            </a:pPr>
            <a:endParaRPr lang="en-US" sz="800" dirty="0" smtClean="0">
              <a:solidFill>
                <a:schemeClr val="bg1"/>
              </a:solidFill>
              <a:latin typeface="Copperplate Light" charset="0"/>
              <a:ea typeface="Copperplate Light" charset="0"/>
              <a:cs typeface="Copperplate Light" charset="0"/>
            </a:endParaRPr>
          </a:p>
          <a:p>
            <a:pPr marL="0" indent="0" algn="ctr">
              <a:buNone/>
            </a:pPr>
            <a:endParaRPr lang="en-US" sz="800" dirty="0">
              <a:solidFill>
                <a:schemeClr val="bg1"/>
              </a:solidFill>
              <a:latin typeface="Copperplate Light" charset="0"/>
              <a:ea typeface="Copperplate Light" charset="0"/>
              <a:cs typeface="Copperplate Light" charset="0"/>
            </a:endParaRPr>
          </a:p>
          <a:p>
            <a:pPr marL="0" indent="0" algn="ctr">
              <a:buNone/>
            </a:pPr>
            <a:endParaRPr lang="en-US" sz="800" dirty="0" smtClean="0">
              <a:solidFill>
                <a:schemeClr val="bg1"/>
              </a:solidFill>
              <a:latin typeface="Copperplate Light" charset="0"/>
              <a:ea typeface="Copperplate Light" charset="0"/>
              <a:cs typeface="Copperplate Light" charset="0"/>
            </a:endParaRPr>
          </a:p>
          <a:p>
            <a:pPr marL="0" indent="0" algn="ctr">
              <a:buNone/>
            </a:pPr>
            <a:endParaRPr lang="en-US" sz="800" dirty="0">
              <a:solidFill>
                <a:schemeClr val="bg1"/>
              </a:solidFill>
              <a:latin typeface="Copperplate Light" charset="0"/>
              <a:ea typeface="Copperplate Light" charset="0"/>
              <a:cs typeface="Copperplate Light" charset="0"/>
            </a:endParaRPr>
          </a:p>
        </p:txBody>
      </p:sp>
      <p:sp>
        <p:nvSpPr>
          <p:cNvPr id="6" name="Rectangle 5"/>
          <p:cNvSpPr/>
          <p:nvPr/>
        </p:nvSpPr>
        <p:spPr>
          <a:xfrm>
            <a:off x="471318" y="2899770"/>
            <a:ext cx="4434226" cy="1446550"/>
          </a:xfrm>
          <a:prstGeom prst="rect">
            <a:avLst/>
          </a:prstGeom>
        </p:spPr>
        <p:txBody>
          <a:bodyPr wrap="none">
            <a:spAutoFit/>
          </a:bodyPr>
          <a:lstStyle/>
          <a:p>
            <a:pPr algn="ctr"/>
            <a:r>
              <a:rPr lang="en-US" sz="4400" dirty="0" smtClean="0">
                <a:solidFill>
                  <a:schemeClr val="bg1"/>
                </a:solidFill>
                <a:latin typeface="Copperplate" charset="0"/>
                <a:ea typeface="Copperplate" charset="0"/>
                <a:cs typeface="Copperplate" charset="0"/>
              </a:rPr>
              <a:t>the</a:t>
            </a:r>
          </a:p>
          <a:p>
            <a:pPr algn="ctr"/>
            <a:r>
              <a:rPr lang="en-US" sz="4400" dirty="0" smtClean="0">
                <a:solidFill>
                  <a:schemeClr val="bg1"/>
                </a:solidFill>
                <a:latin typeface="Copperplate" charset="0"/>
                <a:ea typeface="Copperplate" charset="0"/>
                <a:cs typeface="Copperplate" charset="0"/>
              </a:rPr>
              <a:t>Healthier mum</a:t>
            </a:r>
          </a:p>
        </p:txBody>
      </p:sp>
    </p:spTree>
    <p:extLst>
      <p:ext uri="{BB962C8B-B14F-4D97-AF65-F5344CB8AC3E}">
        <p14:creationId xmlns:p14="http://schemas.microsoft.com/office/powerpoint/2010/main" val="111700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0704" y="972912"/>
            <a:ext cx="2642501" cy="5158848"/>
          </a:xfrm>
          <a:prstGeom prst="rect">
            <a:avLst/>
          </a:prstGeom>
          <a:noFill/>
        </p:spPr>
        <p:txBody>
          <a:bodyPr wrap="square" rtlCol="0">
            <a:spAutoFit/>
          </a:bodyPr>
          <a:lstStyle/>
          <a:p>
            <a:pPr marL="5601"/>
            <a:endParaRPr lang="en-US" sz="588" b="1" dirty="0">
              <a:solidFill>
                <a:schemeClr val="accent2"/>
              </a:solidFill>
              <a:latin typeface="Copperplate Gothic Light" charset="0"/>
              <a:ea typeface="Copperplate Gothic Light" charset="0"/>
              <a:cs typeface="Copperplate Gothic Light" charset="0"/>
            </a:endParaRPr>
          </a:p>
          <a:p>
            <a:pPr marL="5601"/>
            <a:endParaRPr lang="en-US" sz="588" dirty="0">
              <a:solidFill>
                <a:schemeClr val="accent2"/>
              </a:solidFill>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Drink 2 glasses of water on waking. Buy yourself a buggy cup holder or </a:t>
            </a:r>
            <a:r>
              <a:rPr lang="en-US" sz="588" dirty="0" err="1">
                <a:latin typeface="Copperplate Gothic Light" charset="0"/>
                <a:ea typeface="Copperplate Gothic Light" charset="0"/>
                <a:cs typeface="Copperplate Gothic Light" charset="0"/>
              </a:rPr>
              <a:t>organiser</a:t>
            </a:r>
            <a:r>
              <a:rPr lang="en-US" sz="588" dirty="0">
                <a:latin typeface="Copperplate Gothic Light" charset="0"/>
                <a:ea typeface="Copperplate Gothic Light" charset="0"/>
                <a:cs typeface="Copperplate Gothic Light" charset="0"/>
              </a:rPr>
              <a:t>  for £2.50 on Amazon (email </a:t>
            </a:r>
            <a:r>
              <a:rPr lang="en-US" sz="588" dirty="0" err="1">
                <a:latin typeface="Copperplate Gothic Light" charset="0"/>
                <a:ea typeface="Copperplate Gothic Light" charset="0"/>
                <a:cs typeface="Copperplate Gothic Light" charset="0"/>
              </a:rPr>
              <a:t>balancore</a:t>
            </a:r>
            <a:r>
              <a:rPr lang="en-US" sz="588" dirty="0">
                <a:latin typeface="Copperplate Gothic Light" charset="0"/>
                <a:ea typeface="Copperplate Gothic Light" charset="0"/>
                <a:cs typeface="Copperplate Gothic Light" charset="0"/>
              </a:rPr>
              <a:t> for link). </a:t>
            </a:r>
            <a:r>
              <a:rPr lang="en-US" sz="588" i="1" dirty="0">
                <a:latin typeface="Copperplate Gothic Light" charset="0"/>
                <a:ea typeface="Copperplate Gothic Light" charset="0"/>
                <a:cs typeface="Copperplate Gothic Light" charset="0"/>
              </a:rPr>
              <a:t>Also see fat-loss sheet</a:t>
            </a:r>
            <a:r>
              <a:rPr lang="en-US" sz="588" dirty="0">
                <a:latin typeface="Copperplate Gothic Light" charset="0"/>
                <a:ea typeface="Copperplate Gothic Light" charset="0"/>
                <a:cs typeface="Copperplate Gothic Light" charset="0"/>
              </a:rPr>
              <a:t>.</a:t>
            </a:r>
            <a:br>
              <a:rPr lang="en-US" sz="588" dirty="0">
                <a:latin typeface="Copperplate Gothic Light" charset="0"/>
                <a:ea typeface="Copperplate Gothic Light" charset="0"/>
                <a:cs typeface="Copperplate Gothic Light" charset="0"/>
              </a:rPr>
            </a:br>
            <a:endParaRPr lang="en-US" sz="588" dirty="0">
              <a:latin typeface="Copperplate Gothic Light" charset="0"/>
              <a:ea typeface="Copperplate Gothic Light" charset="0"/>
              <a:cs typeface="Copperplate Gothic Light" charset="0"/>
            </a:endParaRPr>
          </a:p>
          <a:p>
            <a:pPr marL="5601"/>
            <a:r>
              <a:rPr lang="en-US" sz="588" dirty="0">
                <a:solidFill>
                  <a:schemeClr val="accent2"/>
                </a:solidFill>
                <a:latin typeface="Copperplate Gothic Light" charset="0"/>
                <a:ea typeface="Copperplate Gothic Light" charset="0"/>
                <a:cs typeface="Copperplate Gothic Light" charset="0"/>
              </a:rPr>
              <a:t>1. Replace refined carbohydrates such as white rice, shop-bought bread, white pasta, with whole, natural carbohydrates such as root vegetables (except for white potatoes!) and wholegrains such as quinoa, millet, rye.</a:t>
            </a:r>
            <a:br>
              <a:rPr lang="en-US" sz="588" dirty="0">
                <a:solidFill>
                  <a:schemeClr val="accent2"/>
                </a:solidFill>
                <a:latin typeface="Copperplate Gothic Light" charset="0"/>
                <a:ea typeface="Copperplate Gothic Light" charset="0"/>
                <a:cs typeface="Copperplate Gothic Light" charset="0"/>
              </a:rPr>
            </a:br>
            <a:r>
              <a:rPr lang="en-US" sz="588" dirty="0">
                <a:solidFill>
                  <a:schemeClr val="accent2"/>
                </a:solidFill>
                <a:latin typeface="Copperplate Gothic Light" charset="0"/>
                <a:ea typeface="Copperplate Gothic Light" charset="0"/>
                <a:cs typeface="Copperplate Gothic Light" charset="0"/>
              </a:rPr>
              <a:t>2.Remove sugars, even those from fruit juices/dried fruits. Only consume 2 fresh fruits a day (in higher quantities, these can also promote a blood sugar imbalance).</a:t>
            </a:r>
          </a:p>
          <a:p>
            <a:pPr marL="5601"/>
            <a:r>
              <a:rPr lang="en-US" sz="588" dirty="0">
                <a:solidFill>
                  <a:schemeClr val="accent2"/>
                </a:solidFill>
                <a:latin typeface="Copperplate Gothic Light" charset="0"/>
                <a:ea typeface="Copperplate Gothic Light" charset="0"/>
                <a:cs typeface="Copperplate Gothic Light" charset="0"/>
              </a:rPr>
              <a:t>3. Add protein and a good-quality fat into every meal.</a:t>
            </a:r>
            <a:endParaRPr lang="en-US" sz="588" b="1" dirty="0">
              <a:solidFill>
                <a:schemeClr val="accent2"/>
              </a:solidFill>
              <a:latin typeface="Copperplate Gothic Light" charset="0"/>
              <a:ea typeface="Copperplate Gothic Light" charset="0"/>
              <a:cs typeface="Copperplate Gothic Light" charset="0"/>
            </a:endParaRPr>
          </a:p>
          <a:p>
            <a:pPr marL="5601"/>
            <a:endParaRPr lang="en-US" sz="588" b="1" dirty="0">
              <a:solidFill>
                <a:schemeClr val="accent2"/>
              </a:solidFill>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The easiest way to get TEN a day (without each mealtime being a bit of a slog) is to invest in a good blender (e.g. </a:t>
            </a:r>
            <a:r>
              <a:rPr lang="en-US" sz="588" dirty="0" err="1">
                <a:latin typeface="Copperplate Gothic Light" charset="0"/>
                <a:ea typeface="Copperplate Gothic Light" charset="0"/>
                <a:cs typeface="Copperplate Gothic Light" charset="0"/>
              </a:rPr>
              <a:t>Nutribullet</a:t>
            </a:r>
            <a:r>
              <a:rPr lang="en-US" sz="588" dirty="0">
                <a:latin typeface="Copperplate Gothic Light" charset="0"/>
                <a:ea typeface="Copperplate Gothic Light" charset="0"/>
                <a:cs typeface="Copperplate Gothic Light" charset="0"/>
              </a:rPr>
              <a:t>) and add bags of frozen veg and frozen berries to your weekly shopping list. A good way to start the day with a little one is to make a daily green smoothie from 3 nobs of frozen spinach, a handful of frozen kale, a dash of </a:t>
            </a:r>
            <a:r>
              <a:rPr lang="en-US" sz="588" dirty="0" err="1">
                <a:latin typeface="Copperplate Gothic Light" charset="0"/>
                <a:ea typeface="Copperplate Gothic Light" charset="0"/>
                <a:cs typeface="Copperplate Gothic Light" charset="0"/>
              </a:rPr>
              <a:t>cinamon</a:t>
            </a:r>
            <a:r>
              <a:rPr lang="en-US" sz="588" dirty="0">
                <a:latin typeface="Copperplate Gothic Light" charset="0"/>
                <a:ea typeface="Copperplate Gothic Light" charset="0"/>
                <a:cs typeface="Copperplate Gothic Light" charset="0"/>
              </a:rPr>
              <a:t> and some unsweetened almond/hemp milk. Add any soft fruit in there such as berries, kiwi or mango, or half a banana if you don’t like the bitterness of the veg.</a:t>
            </a:r>
            <a:br>
              <a:rPr lang="en-US" sz="588" dirty="0">
                <a:latin typeface="Copperplate Gothic Light" charset="0"/>
                <a:ea typeface="Copperplate Gothic Light" charset="0"/>
                <a:cs typeface="Copperplate Gothic Light" charset="0"/>
              </a:rPr>
            </a:br>
            <a:endParaRPr lang="en-US" sz="588" dirty="0">
              <a:latin typeface="Copperplate Gothic Light" charset="0"/>
              <a:ea typeface="Copperplate Gothic Light" charset="0"/>
              <a:cs typeface="Copperplate Gothic Light" charset="0"/>
            </a:endParaRPr>
          </a:p>
          <a:p>
            <a:pPr marL="5601"/>
            <a:r>
              <a:rPr lang="en-US" sz="588" dirty="0">
                <a:solidFill>
                  <a:schemeClr val="accent2"/>
                </a:solidFill>
                <a:latin typeface="Copperplate Gothic Light" charset="0"/>
                <a:ea typeface="Copperplate Gothic Light" charset="0"/>
                <a:cs typeface="Copperplate Gothic Light" charset="0"/>
              </a:rPr>
              <a:t>take low intensity exercise for 45 mins </a:t>
            </a:r>
            <a:r>
              <a:rPr lang="en-US" sz="588" u="sng" dirty="0">
                <a:solidFill>
                  <a:schemeClr val="accent2"/>
                </a:solidFill>
                <a:latin typeface="Copperplate Gothic Light" charset="0"/>
                <a:ea typeface="Copperplate Gothic Light" charset="0"/>
                <a:cs typeface="Copperplate Gothic Light" charset="0"/>
              </a:rPr>
              <a:t>every day </a:t>
            </a:r>
            <a:r>
              <a:rPr lang="en-US" sz="588" dirty="0">
                <a:solidFill>
                  <a:schemeClr val="accent2"/>
                </a:solidFill>
                <a:latin typeface="Copperplate Gothic Light" charset="0"/>
                <a:ea typeface="Copperplate Gothic Light" charset="0"/>
                <a:cs typeface="Copperplate Gothic Light" charset="0"/>
              </a:rPr>
              <a:t>e.g. a buggy stroll, dancing with your baby, a gentle yoga flow. If you feel you want to push harder but do suffer from energy slumps, only choose higher intensity for no more than 16 minutes at a time three times a week to reduce the risk of an excessive stress response. (</a:t>
            </a:r>
            <a:r>
              <a:rPr lang="en-US" sz="588" i="1" dirty="0">
                <a:solidFill>
                  <a:schemeClr val="accent2"/>
                </a:solidFill>
                <a:latin typeface="Copperplate Gothic Light" charset="0"/>
                <a:ea typeface="Copperplate Gothic Light" charset="0"/>
                <a:cs typeface="Copperplate Gothic Light" charset="0"/>
              </a:rPr>
              <a:t>see exercise sheet for more ideas</a:t>
            </a:r>
            <a:r>
              <a:rPr lang="en-US" sz="588" dirty="0">
                <a:solidFill>
                  <a:schemeClr val="accent2"/>
                </a:solidFill>
                <a:latin typeface="Copperplate Gothic Light" charset="0"/>
                <a:ea typeface="Copperplate Gothic Light" charset="0"/>
                <a:cs typeface="Copperplate Gothic Light" charset="0"/>
              </a:rPr>
              <a:t>).</a:t>
            </a:r>
          </a:p>
          <a:p>
            <a:pPr marL="5601"/>
            <a:endParaRPr lang="en-US" sz="588" dirty="0">
              <a:solidFill>
                <a:schemeClr val="accent2"/>
              </a:solidFill>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Eat a balanced plate (see </a:t>
            </a:r>
            <a:r>
              <a:rPr lang="en-US" sz="588" dirty="0" err="1">
                <a:latin typeface="Copperplate Gothic Light" charset="0"/>
                <a:ea typeface="Copperplate Gothic Light" charset="0"/>
                <a:cs typeface="Copperplate Gothic Light" charset="0"/>
              </a:rPr>
              <a:t>balancore’s</a:t>
            </a:r>
            <a:r>
              <a:rPr lang="en-US" sz="588" dirty="0">
                <a:latin typeface="Copperplate Gothic Light" charset="0"/>
                <a:ea typeface="Copperplate Gothic Light" charset="0"/>
                <a:cs typeface="Copperplate Gothic Light" charset="0"/>
              </a:rPr>
              <a:t> Eat Well plate). Filling half your plate with veg, a quarter with protein and the other quarter with a wholegrain carbohydrate, then sprinkled with a good quality fat is a good way to think of each meal. (</a:t>
            </a:r>
            <a:r>
              <a:rPr lang="en-US" sz="588" i="1" dirty="0">
                <a:latin typeface="Copperplate Gothic Light" charset="0"/>
                <a:ea typeface="Copperplate Gothic Light" charset="0"/>
                <a:cs typeface="Copperplate Gothic Light" charset="0"/>
              </a:rPr>
              <a:t>email </a:t>
            </a:r>
            <a:r>
              <a:rPr lang="en-US" sz="588" i="1" dirty="0" err="1">
                <a:latin typeface="Copperplate Gothic Light" charset="0"/>
                <a:ea typeface="Copperplate Gothic Light" charset="0"/>
                <a:cs typeface="Copperplate Gothic Light" charset="0"/>
              </a:rPr>
              <a:t>balancore</a:t>
            </a:r>
            <a:r>
              <a:rPr lang="en-US" sz="588" i="1" dirty="0">
                <a:latin typeface="Copperplate Gothic Light" charset="0"/>
                <a:ea typeface="Copperplate Gothic Light" charset="0"/>
                <a:cs typeface="Copperplate Gothic Light" charset="0"/>
              </a:rPr>
              <a:t> for the eat well plate</a:t>
            </a:r>
            <a:r>
              <a:rPr lang="en-US" sz="588" dirty="0" smtClean="0">
                <a:latin typeface="Copperplate Gothic Light" charset="0"/>
                <a:ea typeface="Copperplate Gothic Light" charset="0"/>
                <a:cs typeface="Copperplate Gothic Light" charset="0"/>
              </a:rPr>
              <a:t>)</a:t>
            </a:r>
            <a:endParaRPr lang="en-US" sz="588" dirty="0">
              <a:latin typeface="Copperplate Gothic Light" charset="0"/>
              <a:ea typeface="Copperplate Gothic Light" charset="0"/>
              <a:cs typeface="Copperplate Gothic Light" charset="0"/>
            </a:endParaRPr>
          </a:p>
          <a:p>
            <a:pPr marL="5601"/>
            <a:endParaRPr lang="en-US" sz="588" dirty="0" smtClean="0">
              <a:latin typeface="Copperplate Gothic Light" charset="0"/>
              <a:ea typeface="Copperplate Gothic Light" charset="0"/>
              <a:cs typeface="Copperplate Gothic Light" charset="0"/>
            </a:endParaRPr>
          </a:p>
          <a:p>
            <a:pPr marL="5601"/>
            <a:r>
              <a:rPr lang="en-US" sz="588" dirty="0" smtClean="0">
                <a:solidFill>
                  <a:schemeClr val="accent2"/>
                </a:solidFill>
                <a:latin typeface="Copperplate Gothic Light" charset="0"/>
                <a:ea typeface="Copperplate Gothic Light" charset="0"/>
                <a:cs typeface="Copperplate Gothic Light" charset="0"/>
              </a:rPr>
              <a:t>1</a:t>
            </a:r>
            <a:r>
              <a:rPr lang="en-US" sz="588" dirty="0">
                <a:solidFill>
                  <a:schemeClr val="accent2"/>
                </a:solidFill>
                <a:latin typeface="Copperplate Gothic Light" charset="0"/>
                <a:ea typeface="Copperplate Gothic Light" charset="0"/>
                <a:cs typeface="Copperplate Gothic Light" charset="0"/>
              </a:rPr>
              <a:t>. </a:t>
            </a:r>
            <a:r>
              <a:rPr lang="en-US" sz="588" dirty="0">
                <a:solidFill>
                  <a:schemeClr val="accent2"/>
                </a:solidFill>
                <a:latin typeface="Copperplate Gothic Light" charset="0"/>
                <a:ea typeface="Copperplate Gothic Light" charset="0"/>
                <a:cs typeface="Copperplate Gothic Light" charset="0"/>
              </a:rPr>
              <a:t>Do one thing you LOVE every day. E.g. laugh with friends. Read. Kiss your husband. Cuddle your baby.</a:t>
            </a:r>
          </a:p>
          <a:p>
            <a:pPr marL="5601"/>
            <a:r>
              <a:rPr lang="en-US" sz="588" dirty="0">
                <a:solidFill>
                  <a:schemeClr val="accent2"/>
                </a:solidFill>
                <a:latin typeface="Copperplate Gothic Light" charset="0"/>
                <a:ea typeface="Copperplate Gothic Light" charset="0"/>
                <a:cs typeface="Copperplate Gothic Light" charset="0"/>
              </a:rPr>
              <a:t>2. Take 3 deep breaths </a:t>
            </a:r>
            <a:r>
              <a:rPr lang="mr-IN" sz="588" dirty="0">
                <a:solidFill>
                  <a:schemeClr val="accent2"/>
                </a:solidFill>
                <a:latin typeface="Copperplate Gothic Light" charset="0"/>
                <a:ea typeface="Copperplate Gothic Light" charset="0"/>
                <a:cs typeface="Copperplate Gothic Light" charset="0"/>
              </a:rPr>
              <a:t>–</a:t>
            </a:r>
            <a:r>
              <a:rPr lang="en-US" sz="588" dirty="0">
                <a:solidFill>
                  <a:schemeClr val="accent2"/>
                </a:solidFill>
                <a:latin typeface="Copperplate Gothic Light" charset="0"/>
                <a:ea typeface="Copperplate Gothic Light" charset="0"/>
                <a:cs typeface="Copperplate Gothic Light" charset="0"/>
              </a:rPr>
              <a:t> right down into your lungs. Count for 5 beats in and 9 beats out. </a:t>
            </a:r>
            <a:br>
              <a:rPr lang="en-US" sz="588" dirty="0">
                <a:solidFill>
                  <a:schemeClr val="accent2"/>
                </a:solidFill>
                <a:latin typeface="Copperplate Gothic Light" charset="0"/>
                <a:ea typeface="Copperplate Gothic Light" charset="0"/>
                <a:cs typeface="Copperplate Gothic Light" charset="0"/>
              </a:rPr>
            </a:br>
            <a:r>
              <a:rPr lang="en-US" sz="588" dirty="0">
                <a:solidFill>
                  <a:schemeClr val="accent2"/>
                </a:solidFill>
                <a:latin typeface="Copperplate Gothic Light" charset="0"/>
                <a:ea typeface="Copperplate Gothic Light" charset="0"/>
                <a:cs typeface="Copperplate Gothic Light" charset="0"/>
              </a:rPr>
              <a:t>3. Remove caffeine. If you haven’t done this already for breastfeeding, it is so worth doing it as a new mum. This will significantly reduce your stress hormone imbalance.</a:t>
            </a:r>
          </a:p>
          <a:p>
            <a:pPr marL="5601"/>
            <a:r>
              <a:rPr lang="en-US" sz="588" dirty="0" smtClean="0">
                <a:solidFill>
                  <a:schemeClr val="accent2"/>
                </a:solidFill>
                <a:latin typeface="Copperplate Gothic Light" charset="0"/>
                <a:ea typeface="Copperplate Gothic Light" charset="0"/>
                <a:cs typeface="Copperplate Gothic Light" charset="0"/>
              </a:rPr>
              <a:t/>
            </a:r>
            <a:br>
              <a:rPr lang="en-US" sz="588" dirty="0" smtClean="0">
                <a:solidFill>
                  <a:schemeClr val="accent2"/>
                </a:solidFill>
                <a:latin typeface="Copperplate Gothic Light" charset="0"/>
                <a:ea typeface="Copperplate Gothic Light" charset="0"/>
                <a:cs typeface="Copperplate Gothic Light" charset="0"/>
              </a:rPr>
            </a:br>
            <a:endParaRPr lang="en-US" sz="588" dirty="0">
              <a:solidFill>
                <a:schemeClr val="accent2"/>
              </a:solidFill>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1. Eat good quality, organic red meat, game or offal three times each week.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2. Consume 4 green leafy veg daily (alongside other veg).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3. Remove liquid intake at meals especially tea/coffee which can leach iron.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4. only supplement iron if you have been tested by your </a:t>
            </a:r>
            <a:r>
              <a:rPr lang="en-US" sz="588" dirty="0" err="1">
                <a:latin typeface="Copperplate Gothic Light" charset="0"/>
                <a:ea typeface="Copperplate Gothic Light" charset="0"/>
                <a:cs typeface="Copperplate Gothic Light" charset="0"/>
              </a:rPr>
              <a:t>gp</a:t>
            </a:r>
            <a:r>
              <a:rPr lang="en-US" sz="588" dirty="0">
                <a:latin typeface="Copperplate Gothic Light" charset="0"/>
                <a:ea typeface="Copperplate Gothic Light" charset="0"/>
                <a:cs typeface="Copperplate Gothic Light" charset="0"/>
              </a:rPr>
              <a:t> and not for more than 6 weeks as overdosing has negative effects.</a:t>
            </a:r>
          </a:p>
        </p:txBody>
      </p:sp>
      <p:sp>
        <p:nvSpPr>
          <p:cNvPr id="8" name="TextBox 7"/>
          <p:cNvSpPr txBox="1"/>
          <p:nvPr/>
        </p:nvSpPr>
        <p:spPr>
          <a:xfrm>
            <a:off x="165286" y="1069304"/>
            <a:ext cx="2533199" cy="4887428"/>
          </a:xfrm>
          <a:prstGeom prst="rect">
            <a:avLst/>
          </a:prstGeom>
          <a:noFill/>
        </p:spPr>
        <p:txBody>
          <a:bodyPr wrap="square" rtlCol="0">
            <a:spAutoFit/>
          </a:bodyPr>
          <a:lstStyle/>
          <a:p>
            <a:pPr marL="5601"/>
            <a:endParaRPr lang="en-US" sz="588" b="1" dirty="0">
              <a:latin typeface="Copperplate Gothic Light" charset="0"/>
              <a:ea typeface="Copperplate Gothic Light" charset="0"/>
              <a:cs typeface="Copperplate Gothic Light" charset="0"/>
            </a:endParaRPr>
          </a:p>
          <a:p>
            <a:pPr marL="5601"/>
            <a:r>
              <a:rPr lang="en-US" sz="588" b="1" dirty="0">
                <a:solidFill>
                  <a:prstClr val="black"/>
                </a:solidFill>
                <a:latin typeface="Copperplate Gothic Light" charset="0"/>
                <a:ea typeface="Copperplate Gothic Light" charset="0"/>
                <a:cs typeface="Copperplate Gothic Light" charset="0"/>
              </a:rPr>
              <a:t>DRINKING WATER: </a:t>
            </a:r>
            <a:r>
              <a:rPr lang="en-US" sz="588" dirty="0">
                <a:solidFill>
                  <a:prstClr val="black"/>
                </a:solidFill>
                <a:latin typeface="Copperplate Gothic Light" charset="0"/>
                <a:ea typeface="Copperplate Gothic Light" charset="0"/>
                <a:cs typeface="Copperplate Gothic Light" charset="0"/>
              </a:rPr>
              <a:t>Water softens the outer shell of our cells, meaning nutrients can more easily pass in and out to </a:t>
            </a:r>
            <a:r>
              <a:rPr lang="en-US" sz="588" dirty="0" err="1">
                <a:solidFill>
                  <a:prstClr val="black"/>
                </a:solidFill>
                <a:latin typeface="Copperplate Gothic Light" charset="0"/>
                <a:ea typeface="Copperplate Gothic Light" charset="0"/>
                <a:cs typeface="Copperplate Gothic Light" charset="0"/>
              </a:rPr>
              <a:t>metabolise</a:t>
            </a:r>
            <a:r>
              <a:rPr lang="en-US" sz="588" dirty="0">
                <a:solidFill>
                  <a:prstClr val="black"/>
                </a:solidFill>
                <a:latin typeface="Copperplate Gothic Light" charset="0"/>
                <a:ea typeface="Copperplate Gothic Light" charset="0"/>
                <a:cs typeface="Copperplate Gothic Light" charset="0"/>
              </a:rPr>
              <a:t> and create energy.</a:t>
            </a:r>
          </a:p>
          <a:p>
            <a:pPr marL="5601"/>
            <a:endParaRPr lang="en-US" sz="588" b="1" dirty="0">
              <a:solidFill>
                <a:prstClr val="black"/>
              </a:solidFill>
              <a:latin typeface="Copperplate Gothic Light" charset="0"/>
              <a:ea typeface="Copperplate Gothic Light" charset="0"/>
              <a:cs typeface="Copperplate Gothic Light" charset="0"/>
            </a:endParaRPr>
          </a:p>
          <a:p>
            <a:pPr marL="5601"/>
            <a:r>
              <a:rPr lang="en-US" sz="588" b="1" dirty="0">
                <a:solidFill>
                  <a:schemeClr val="accent2"/>
                </a:solidFill>
                <a:latin typeface="Copperplate Gothic Light" charset="0"/>
                <a:ea typeface="Copperplate Gothic Light" charset="0"/>
                <a:cs typeface="Copperplate Gothic Light" charset="0"/>
              </a:rPr>
              <a:t>ADDRESSING MY METABOLISM: </a:t>
            </a:r>
            <a:r>
              <a:rPr lang="en-US" sz="588" dirty="0">
                <a:solidFill>
                  <a:schemeClr val="accent2"/>
                </a:solidFill>
                <a:latin typeface="Copperplate Gothic Light" charset="0"/>
                <a:ea typeface="Copperplate Gothic Light" charset="0"/>
                <a:cs typeface="Copperplate Gothic Light" charset="0"/>
              </a:rPr>
              <a:t>How often do you “need food”? If it’s every 3 hours at least, or if you suffer from feeling ”hangry”, you may have blood glucose imbalance </a:t>
            </a:r>
            <a:r>
              <a:rPr lang="mr-IN" sz="588" dirty="0">
                <a:solidFill>
                  <a:schemeClr val="accent2"/>
                </a:solidFill>
                <a:latin typeface="Copperplate Gothic Light" charset="0"/>
                <a:ea typeface="Copperplate Gothic Light" charset="0"/>
                <a:cs typeface="Copperplate Gothic Light" charset="0"/>
              </a:rPr>
              <a:t>–</a:t>
            </a:r>
            <a:r>
              <a:rPr lang="en-US" sz="588" dirty="0">
                <a:solidFill>
                  <a:schemeClr val="accent2"/>
                </a:solidFill>
                <a:latin typeface="Copperplate Gothic Light" charset="0"/>
                <a:ea typeface="Copperplate Gothic Light" charset="0"/>
                <a:cs typeface="Copperplate Gothic Light" charset="0"/>
              </a:rPr>
              <a:t> which means you struggle to efficiently use your food as energy, causing energy slumps. </a:t>
            </a:r>
            <a:r>
              <a:rPr lang="en-US" sz="588" u="sng" dirty="0">
                <a:solidFill>
                  <a:schemeClr val="accent2"/>
                </a:solidFill>
                <a:latin typeface="Copperplate Gothic Light" charset="0"/>
                <a:ea typeface="Copperplate Gothic Light" charset="0"/>
                <a:cs typeface="Copperplate Gothic Light" charset="0"/>
              </a:rPr>
              <a:t>This is the most common reason for energy slumps in women.</a:t>
            </a:r>
          </a:p>
          <a:p>
            <a:pPr marL="5601"/>
            <a:r>
              <a:rPr lang="en-US" sz="588" b="1" dirty="0">
                <a:solidFill>
                  <a:schemeClr val="accent2"/>
                </a:solidFill>
                <a:latin typeface="Copperplate Gothic Light" charset="0"/>
                <a:ea typeface="Copperplate Gothic Light" charset="0"/>
                <a:cs typeface="Copperplate Gothic Light" charset="0"/>
              </a:rPr>
              <a:t/>
            </a:r>
            <a:br>
              <a:rPr lang="en-US" sz="588" b="1" dirty="0">
                <a:solidFill>
                  <a:schemeClr val="accent2"/>
                </a:solidFill>
                <a:latin typeface="Copperplate Gothic Light" charset="0"/>
                <a:ea typeface="Copperplate Gothic Light" charset="0"/>
                <a:cs typeface="Copperplate Gothic Light" charset="0"/>
              </a:rPr>
            </a:br>
            <a:endParaRPr lang="en-US" sz="588" b="1" dirty="0">
              <a:solidFill>
                <a:schemeClr val="accent2"/>
              </a:solidFill>
              <a:latin typeface="Copperplate Gothic Light" charset="0"/>
              <a:ea typeface="Copperplate Gothic Light" charset="0"/>
              <a:cs typeface="Copperplate Gothic Light" charset="0"/>
            </a:endParaRPr>
          </a:p>
          <a:p>
            <a:pPr marL="5601"/>
            <a:r>
              <a:rPr lang="en-US" sz="588" b="1" dirty="0">
                <a:latin typeface="Copperplate Gothic Light" charset="0"/>
                <a:ea typeface="Copperplate Gothic Light" charset="0"/>
                <a:cs typeface="Copperplate Gothic Light" charset="0"/>
              </a:rPr>
              <a:t>GETTING INTO SMOOTHIES:</a:t>
            </a:r>
            <a:r>
              <a:rPr lang="en-US" sz="588" dirty="0">
                <a:latin typeface="Copperplate Gothic Light" charset="0"/>
                <a:ea typeface="Copperplate Gothic Light" charset="0"/>
                <a:cs typeface="Copperplate Gothic Light" charset="0"/>
              </a:rPr>
              <a:t> The British Association of Nutritionists has stated that TEN a day is a NECESSARY nutritional goal rather than the government’s recommended five. Why? Because veg fruit are powerful </a:t>
            </a:r>
            <a:r>
              <a:rPr lang="en-US" sz="588" dirty="0" err="1">
                <a:latin typeface="Copperplate Gothic Light" charset="0"/>
                <a:ea typeface="Copperplate Gothic Light" charset="0"/>
                <a:cs typeface="Copperplate Gothic Light" charset="0"/>
              </a:rPr>
              <a:t>multinutrients</a:t>
            </a:r>
            <a:r>
              <a:rPr lang="en-US" sz="588" dirty="0">
                <a:latin typeface="Copperplate Gothic Light" charset="0"/>
                <a:ea typeface="Copperplate Gothic Light" charset="0"/>
                <a:cs typeface="Copperplate Gothic Light" charset="0"/>
              </a:rPr>
              <a:t>. Not only do they have a full range of the micronutrients needed for energy metabolism such as zinc, magnesium, selenium, potassium, vitamins A, B, C, E and K, they also contain potent chemicals called antioxidants that help fight fatigue-inducing toxins in the body.</a:t>
            </a:r>
            <a:endParaRPr lang="en-US" sz="588" b="1" dirty="0">
              <a:latin typeface="Copperplate Gothic Light" charset="0"/>
              <a:ea typeface="Copperplate Gothic Light" charset="0"/>
              <a:cs typeface="Copperplate Gothic Light" charset="0"/>
            </a:endParaRPr>
          </a:p>
          <a:p>
            <a:pPr marL="5601" indent="127883">
              <a:buFont typeface="+mj-lt"/>
              <a:buAutoNum type="arabicPeriod"/>
            </a:pPr>
            <a:endParaRPr lang="en-US" sz="588" b="1" dirty="0">
              <a:latin typeface="Copperplate Gothic Light" charset="0"/>
              <a:ea typeface="Copperplate Gothic Light" charset="0"/>
              <a:cs typeface="Copperplate Gothic Light" charset="0"/>
            </a:endParaRPr>
          </a:p>
          <a:p>
            <a:pPr marL="5601"/>
            <a:r>
              <a:rPr lang="en-US" sz="588" b="1" dirty="0">
                <a:solidFill>
                  <a:schemeClr val="accent2"/>
                </a:solidFill>
                <a:latin typeface="Copperplate Gothic Light" charset="0"/>
                <a:ea typeface="Copperplate Gothic Light" charset="0"/>
                <a:cs typeface="Copperplate Gothic Light" charset="0"/>
              </a:rPr>
              <a:t>CHOOSING EASY EXERCISE:</a:t>
            </a:r>
            <a:r>
              <a:rPr lang="en-US" sz="588" dirty="0">
                <a:solidFill>
                  <a:schemeClr val="accent2"/>
                </a:solidFill>
                <a:latin typeface="Copperplate Gothic Light" charset="0"/>
                <a:ea typeface="Copperplate Gothic Light" charset="0"/>
                <a:cs typeface="Copperplate Gothic Light" charset="0"/>
              </a:rPr>
              <a:t>  As a mum you’re already overdoing it. FACT. Therefore going out and blasting your body is not going to help manage the energy-depleting, fat-retaining stress hormones such as cortisol. </a:t>
            </a:r>
            <a:endParaRPr lang="en-US" sz="588" b="1" dirty="0">
              <a:solidFill>
                <a:schemeClr val="accent2"/>
              </a:solidFill>
              <a:latin typeface="Copperplate Gothic Light" charset="0"/>
              <a:ea typeface="Copperplate Gothic Light" charset="0"/>
              <a:cs typeface="Copperplate Gothic Light" charset="0"/>
            </a:endParaRPr>
          </a:p>
          <a:p>
            <a:pPr marL="5601"/>
            <a:endParaRPr lang="en-US" sz="588" b="1" dirty="0">
              <a:latin typeface="Copperplate Gothic Light" charset="0"/>
              <a:ea typeface="Copperplate Gothic Light" charset="0"/>
              <a:cs typeface="Copperplate Gothic Light" charset="0"/>
            </a:endParaRPr>
          </a:p>
          <a:p>
            <a:pPr marL="5601"/>
            <a:r>
              <a:rPr lang="en-US" sz="588" b="1" dirty="0">
                <a:latin typeface="Copperplate Gothic Light" charset="0"/>
                <a:ea typeface="Copperplate Gothic Light" charset="0"/>
                <a:cs typeface="Copperplate Gothic Light" charset="0"/>
              </a:rPr>
              <a:t>NOT RESTRICTING: </a:t>
            </a:r>
            <a:r>
              <a:rPr lang="en-US" sz="588" dirty="0">
                <a:latin typeface="Copperplate Gothic Light" charset="0"/>
                <a:ea typeface="Copperplate Gothic Light" charset="0"/>
                <a:cs typeface="Copperplate Gothic Light" charset="0"/>
              </a:rPr>
              <a:t>Whilst it’s important to avoid constant “grazing” to balance blood sugar, it’s just as important to ensure you are consuming enough at each meal. Calorie deficits are not only bad for breastmilk production, but also guarantee an energy slump </a:t>
            </a:r>
            <a:r>
              <a:rPr lang="mr-IN" sz="588" dirty="0">
                <a:latin typeface="Copperplate Gothic Light" charset="0"/>
                <a:ea typeface="Copperplate Gothic Light" charset="0"/>
                <a:cs typeface="Copperplate Gothic Light" charset="0"/>
              </a:rPr>
              <a:t>–</a:t>
            </a:r>
            <a:r>
              <a:rPr lang="en-US" sz="588" dirty="0">
                <a:latin typeface="Copperplate Gothic Light" charset="0"/>
                <a:ea typeface="Copperplate Gothic Light" charset="0"/>
                <a:cs typeface="Copperplate Gothic Light" charset="0"/>
              </a:rPr>
              <a:t>which is likely to make you reach for that chocolate bar at 4pm).</a:t>
            </a:r>
          </a:p>
          <a:p>
            <a:pPr marL="5601"/>
            <a:endParaRPr lang="en-US" sz="588" b="1" dirty="0">
              <a:latin typeface="Copperplate Gothic Light" charset="0"/>
              <a:ea typeface="Copperplate Gothic Light" charset="0"/>
              <a:cs typeface="Copperplate Gothic Light" charset="0"/>
            </a:endParaRPr>
          </a:p>
          <a:p>
            <a:pPr marL="5601"/>
            <a:r>
              <a:rPr lang="en-US" sz="588" b="1" dirty="0">
                <a:solidFill>
                  <a:schemeClr val="accent2"/>
                </a:solidFill>
                <a:latin typeface="Copperplate Gothic Light" charset="0"/>
                <a:ea typeface="Copperplate Gothic Light" charset="0"/>
                <a:cs typeface="Copperplate Gothic Light" charset="0"/>
              </a:rPr>
              <a:t>MANAGING MY STRESS RESPONSE: </a:t>
            </a:r>
            <a:r>
              <a:rPr lang="en-US" sz="588" dirty="0">
                <a:solidFill>
                  <a:schemeClr val="accent2"/>
                </a:solidFill>
                <a:latin typeface="Copperplate Gothic Light" charset="0"/>
                <a:ea typeface="Copperplate Gothic Light" charset="0"/>
                <a:cs typeface="Copperplate Gothic Light" charset="0"/>
              </a:rPr>
              <a:t>A good way to understand your body’s current stress levels is to look at</a:t>
            </a:r>
            <a:r>
              <a:rPr lang="en-US" sz="588" b="1" dirty="0">
                <a:solidFill>
                  <a:schemeClr val="accent2"/>
                </a:solidFill>
                <a:latin typeface="Copperplate Gothic Light" charset="0"/>
                <a:ea typeface="Copperplate Gothic Light" charset="0"/>
                <a:cs typeface="Copperplate Gothic Light" charset="0"/>
              </a:rPr>
              <a:t> </a:t>
            </a:r>
            <a:r>
              <a:rPr lang="en-US" sz="588" dirty="0">
                <a:solidFill>
                  <a:schemeClr val="accent2"/>
                </a:solidFill>
                <a:latin typeface="Copperplate Gothic Light" charset="0"/>
                <a:ea typeface="Copperplate Gothic Light" charset="0"/>
                <a:cs typeface="Copperplate Gothic Light" charset="0"/>
              </a:rPr>
              <a:t>how you sleep </a:t>
            </a:r>
            <a:r>
              <a:rPr lang="mr-IN" sz="588" dirty="0">
                <a:solidFill>
                  <a:schemeClr val="accent2"/>
                </a:solidFill>
                <a:latin typeface="Copperplate Gothic Light" charset="0"/>
                <a:ea typeface="Copperplate Gothic Light" charset="0"/>
                <a:cs typeface="Copperplate Gothic Light" charset="0"/>
              </a:rPr>
              <a:t>–</a:t>
            </a:r>
            <a:r>
              <a:rPr lang="en-US" sz="588" dirty="0">
                <a:solidFill>
                  <a:schemeClr val="accent2"/>
                </a:solidFill>
                <a:latin typeface="Copperplate Gothic Light" charset="0"/>
                <a:ea typeface="Copperplate Gothic Light" charset="0"/>
                <a:cs typeface="Copperplate Gothic Light" charset="0"/>
              </a:rPr>
              <a:t> are you waking naturally in the night? Do you wake feeling exhausted? However, for a new mum this is defunct. Lack of sleep leads to the body dysregulating stress hormones, which can deplete energy levels. Therefore, doing anything you can to manage the stress response is key. </a:t>
            </a:r>
          </a:p>
          <a:p>
            <a:pPr marL="5601"/>
            <a:endParaRPr lang="en-US" sz="588" dirty="0">
              <a:latin typeface="Copperplate Gothic Light" charset="0"/>
              <a:ea typeface="Copperplate Gothic Light" charset="0"/>
              <a:cs typeface="Copperplate Gothic Light" charset="0"/>
            </a:endParaRPr>
          </a:p>
          <a:p>
            <a:pPr marL="5601"/>
            <a:r>
              <a:rPr lang="en-US" sz="588" b="1" dirty="0">
                <a:latin typeface="Copperplate Gothic Light" charset="0"/>
                <a:ea typeface="Copperplate Gothic Light" charset="0"/>
                <a:cs typeface="Copperplate Gothic Light" charset="0"/>
              </a:rPr>
              <a:t>CONSUMING ENOUGH IRON:</a:t>
            </a:r>
            <a:r>
              <a:rPr lang="en-US" sz="588" dirty="0">
                <a:latin typeface="Copperplate Gothic Light" charset="0"/>
                <a:ea typeface="Copperplate Gothic Light" charset="0"/>
                <a:cs typeface="Copperplate Gothic Light" charset="0"/>
              </a:rPr>
              <a:t> iron is used to transport oxygen via </a:t>
            </a:r>
            <a:r>
              <a:rPr lang="en-US" sz="588" dirty="0" err="1">
                <a:latin typeface="Copperplate Gothic Light" charset="0"/>
                <a:ea typeface="Copperplate Gothic Light" charset="0"/>
                <a:cs typeface="Copperplate Gothic Light" charset="0"/>
              </a:rPr>
              <a:t>haem</a:t>
            </a:r>
            <a:r>
              <a:rPr lang="en-US" sz="588" dirty="0">
                <a:latin typeface="Copperplate Gothic Light" charset="0"/>
                <a:ea typeface="Copperplate Gothic Light" charset="0"/>
                <a:cs typeface="Copperplate Gothic Light" charset="0"/>
              </a:rPr>
              <a:t> in red blood cells around the body. Iron-deficiency is very common in women postpartum. If you are fatigued, have hair loss or appear pale, it is possible that you are low in iron and should go to your </a:t>
            </a:r>
            <a:r>
              <a:rPr lang="en-US" sz="588" dirty="0" err="1">
                <a:latin typeface="Copperplate Gothic Light" charset="0"/>
                <a:ea typeface="Copperplate Gothic Light" charset="0"/>
                <a:cs typeface="Copperplate Gothic Light" charset="0"/>
              </a:rPr>
              <a:t>gp</a:t>
            </a:r>
            <a:r>
              <a:rPr lang="en-US" sz="588" dirty="0">
                <a:latin typeface="Copperplate Gothic Light" charset="0"/>
                <a:ea typeface="Copperplate Gothic Light" charset="0"/>
                <a:cs typeface="Copperplate Gothic Light" charset="0"/>
              </a:rPr>
              <a:t> to get tested. </a:t>
            </a:r>
          </a:p>
        </p:txBody>
      </p:sp>
      <p:sp>
        <p:nvSpPr>
          <p:cNvPr id="9" name="TextBox 8"/>
          <p:cNvSpPr txBox="1"/>
          <p:nvPr/>
        </p:nvSpPr>
        <p:spPr>
          <a:xfrm>
            <a:off x="134422" y="608265"/>
            <a:ext cx="2027563" cy="526554"/>
          </a:xfrm>
          <a:prstGeom prst="rect">
            <a:avLst/>
          </a:prstGeom>
          <a:noFill/>
        </p:spPr>
        <p:txBody>
          <a:bodyPr wrap="square" rtlCol="0">
            <a:spAutoFit/>
          </a:bodyPr>
          <a:lstStyle/>
          <a:p>
            <a:r>
              <a:rPr lang="en-GB" sz="1411" dirty="0">
                <a:solidFill>
                  <a:srgbClr val="759194"/>
                </a:solidFill>
                <a:latin typeface="Copperplate" charset="0"/>
                <a:ea typeface="Copperplate" charset="0"/>
                <a:cs typeface="Copperplate" charset="0"/>
              </a:rPr>
              <a:t>This week </a:t>
            </a:r>
            <a:r>
              <a:rPr lang="en-GB" sz="1411">
                <a:solidFill>
                  <a:srgbClr val="759194"/>
                </a:solidFill>
                <a:latin typeface="Copperplate" charset="0"/>
                <a:ea typeface="Copperplate" charset="0"/>
                <a:cs typeface="Copperplate" charset="0"/>
              </a:rPr>
              <a:t>I will </a:t>
            </a:r>
            <a:r>
              <a:rPr lang="en-GB" sz="1411" dirty="0">
                <a:solidFill>
                  <a:srgbClr val="759194"/>
                </a:solidFill>
                <a:latin typeface="Copperplate" charset="0"/>
                <a:ea typeface="Copperplate" charset="0"/>
                <a:cs typeface="Copperplate" charset="0"/>
              </a:rPr>
              <a:t>get more </a:t>
            </a:r>
            <a:r>
              <a:rPr lang="en-GB" sz="1411" u="sng" dirty="0">
                <a:solidFill>
                  <a:srgbClr val="759194"/>
                </a:solidFill>
                <a:latin typeface="Copperplate" charset="0"/>
                <a:ea typeface="Copperplate" charset="0"/>
                <a:cs typeface="Copperplate" charset="0"/>
              </a:rPr>
              <a:t>ENERGY</a:t>
            </a:r>
            <a:r>
              <a:rPr lang="en-GB" sz="1411" dirty="0">
                <a:solidFill>
                  <a:srgbClr val="759194"/>
                </a:solidFill>
                <a:latin typeface="Copperplate" charset="0"/>
                <a:ea typeface="Copperplate" charset="0"/>
                <a:cs typeface="Copperplate" charset="0"/>
              </a:rPr>
              <a:t> BY</a:t>
            </a:r>
            <a:r>
              <a:rPr lang="mr-IN" sz="1411" dirty="0">
                <a:solidFill>
                  <a:srgbClr val="759194"/>
                </a:solidFill>
                <a:latin typeface="Copperplate" charset="0"/>
                <a:ea typeface="Copperplate" charset="0"/>
                <a:cs typeface="Copperplate" charset="0"/>
              </a:rPr>
              <a:t>…</a:t>
            </a:r>
            <a:endParaRPr lang="en-GB" sz="529" dirty="0">
              <a:solidFill>
                <a:srgbClr val="759194"/>
              </a:solidFill>
              <a:latin typeface="American Typewriter" charset="0"/>
              <a:ea typeface="American Typewriter" charset="0"/>
              <a:cs typeface="American Typewriter" charset="0"/>
            </a:endParaRPr>
          </a:p>
        </p:txBody>
      </p:sp>
      <p:sp>
        <p:nvSpPr>
          <p:cNvPr id="13" name="Rectangle 12"/>
          <p:cNvSpPr/>
          <p:nvPr/>
        </p:nvSpPr>
        <p:spPr>
          <a:xfrm>
            <a:off x="64547" y="1213779"/>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sp>
        <p:nvSpPr>
          <p:cNvPr id="14" name="Rectangle 13"/>
          <p:cNvSpPr/>
          <p:nvPr/>
        </p:nvSpPr>
        <p:spPr>
          <a:xfrm>
            <a:off x="64547" y="1640684"/>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sp>
        <p:nvSpPr>
          <p:cNvPr id="15" name="Rectangle 14"/>
          <p:cNvSpPr/>
          <p:nvPr/>
        </p:nvSpPr>
        <p:spPr>
          <a:xfrm>
            <a:off x="64547" y="2323661"/>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pic>
        <p:nvPicPr>
          <p:cNvPr id="17" name="Picture 16"/>
          <p:cNvPicPr>
            <a:picLocks noChangeAspect="1"/>
          </p:cNvPicPr>
          <p:nvPr/>
        </p:nvPicPr>
        <p:blipFill>
          <a:blip r:embed="rId2"/>
          <a:stretch>
            <a:fillRect/>
          </a:stretch>
        </p:blipFill>
        <p:spPr>
          <a:xfrm>
            <a:off x="64547" y="3291576"/>
            <a:ext cx="134422" cy="126954"/>
          </a:xfrm>
          <a:prstGeom prst="rect">
            <a:avLst/>
          </a:prstGeom>
        </p:spPr>
      </p:pic>
      <p:pic>
        <p:nvPicPr>
          <p:cNvPr id="18" name="Picture 17"/>
          <p:cNvPicPr>
            <a:picLocks noChangeAspect="1"/>
          </p:cNvPicPr>
          <p:nvPr/>
        </p:nvPicPr>
        <p:blipFill>
          <a:blip r:embed="rId2"/>
          <a:stretch>
            <a:fillRect/>
          </a:stretch>
        </p:blipFill>
        <p:spPr>
          <a:xfrm>
            <a:off x="64547" y="3831694"/>
            <a:ext cx="134422" cy="126954"/>
          </a:xfrm>
          <a:prstGeom prst="rect">
            <a:avLst/>
          </a:prstGeom>
        </p:spPr>
      </p:pic>
      <p:pic>
        <p:nvPicPr>
          <p:cNvPr id="19" name="Picture 18"/>
          <p:cNvPicPr>
            <a:picLocks noChangeAspect="1"/>
          </p:cNvPicPr>
          <p:nvPr/>
        </p:nvPicPr>
        <p:blipFill>
          <a:blip r:embed="rId2"/>
          <a:stretch>
            <a:fillRect/>
          </a:stretch>
        </p:blipFill>
        <p:spPr>
          <a:xfrm>
            <a:off x="64547" y="4527284"/>
            <a:ext cx="134422" cy="126954"/>
          </a:xfrm>
          <a:prstGeom prst="rect">
            <a:avLst/>
          </a:prstGeom>
        </p:spPr>
      </p:pic>
      <p:pic>
        <p:nvPicPr>
          <p:cNvPr id="20" name="Picture 19"/>
          <p:cNvPicPr>
            <a:picLocks noChangeAspect="1"/>
          </p:cNvPicPr>
          <p:nvPr/>
        </p:nvPicPr>
        <p:blipFill>
          <a:blip r:embed="rId2"/>
          <a:stretch>
            <a:fillRect/>
          </a:stretch>
        </p:blipFill>
        <p:spPr>
          <a:xfrm>
            <a:off x="64547" y="5361972"/>
            <a:ext cx="134422" cy="126954"/>
          </a:xfrm>
          <a:prstGeom prst="rect">
            <a:avLst/>
          </a:prstGeom>
        </p:spPr>
      </p:pic>
      <p:sp>
        <p:nvSpPr>
          <p:cNvPr id="23" name="TextBox 22"/>
          <p:cNvSpPr txBox="1"/>
          <p:nvPr/>
        </p:nvSpPr>
        <p:spPr>
          <a:xfrm>
            <a:off x="2667621" y="782343"/>
            <a:ext cx="2027563" cy="309444"/>
          </a:xfrm>
          <a:prstGeom prst="rect">
            <a:avLst/>
          </a:prstGeom>
          <a:noFill/>
        </p:spPr>
        <p:txBody>
          <a:bodyPr wrap="square" rtlCol="0">
            <a:spAutoFit/>
          </a:bodyPr>
          <a:lstStyle/>
          <a:p>
            <a:r>
              <a:rPr lang="en-GB" sz="1411" dirty="0">
                <a:solidFill>
                  <a:srgbClr val="759194"/>
                </a:solidFill>
                <a:latin typeface="Copperplate" charset="0"/>
                <a:ea typeface="Copperplate" charset="0"/>
                <a:cs typeface="Copperplate" charset="0"/>
              </a:rPr>
              <a:t>I will do this by</a:t>
            </a:r>
            <a:r>
              <a:rPr lang="mr-IN" sz="1411" dirty="0">
                <a:solidFill>
                  <a:srgbClr val="759194"/>
                </a:solidFill>
                <a:latin typeface="Copperplate" charset="0"/>
                <a:ea typeface="Copperplate" charset="0"/>
                <a:cs typeface="Copperplate" charset="0"/>
              </a:rPr>
              <a:t>…</a:t>
            </a:r>
            <a:endParaRPr lang="en-GB" sz="529" dirty="0">
              <a:solidFill>
                <a:srgbClr val="759194"/>
              </a:solidFill>
              <a:latin typeface="American Typewriter" charset="0"/>
              <a:ea typeface="American Typewriter" charset="0"/>
              <a:cs typeface="American Typewriter" charset="0"/>
            </a:endParaRPr>
          </a:p>
        </p:txBody>
      </p:sp>
      <p:sp>
        <p:nvSpPr>
          <p:cNvPr id="25" name="TextBox 24"/>
          <p:cNvSpPr txBox="1"/>
          <p:nvPr/>
        </p:nvSpPr>
        <p:spPr>
          <a:xfrm>
            <a:off x="762542" y="12276"/>
            <a:ext cx="3758612" cy="381771"/>
          </a:xfrm>
          <a:prstGeom prst="rect">
            <a:avLst/>
          </a:prstGeom>
          <a:noFill/>
        </p:spPr>
        <p:txBody>
          <a:bodyPr wrap="square" rtlCol="0">
            <a:spAutoFit/>
          </a:bodyPr>
          <a:lstStyle/>
          <a:p>
            <a:pPr algn="ctr"/>
            <a:r>
              <a:rPr lang="en-GB" sz="1058" dirty="0">
                <a:solidFill>
                  <a:schemeClr val="bg1">
                    <a:lumMod val="65000"/>
                  </a:schemeClr>
                </a:solidFill>
                <a:latin typeface="Copperplate" charset="0"/>
                <a:ea typeface="Copperplate" charset="0"/>
                <a:cs typeface="Copperplate" charset="0"/>
              </a:rPr>
              <a:t>balancore basics: changing habits in 50 days</a:t>
            </a:r>
          </a:p>
          <a:p>
            <a:pPr algn="ctr"/>
            <a:r>
              <a:rPr lang="en-GB" sz="823" dirty="0">
                <a:solidFill>
                  <a:schemeClr val="bg1">
                    <a:lumMod val="65000"/>
                  </a:schemeClr>
                </a:solidFill>
                <a:latin typeface="Copperplate" charset="0"/>
                <a:ea typeface="Copperplate" charset="0"/>
                <a:cs typeface="Copperplate" charset="0"/>
              </a:rPr>
              <a:t>Download from </a:t>
            </a:r>
            <a:r>
              <a:rPr lang="en-GB" sz="823" dirty="0" err="1">
                <a:solidFill>
                  <a:schemeClr val="bg1">
                    <a:lumMod val="65000"/>
                  </a:schemeClr>
                </a:solidFill>
                <a:latin typeface="Copperplate" charset="0"/>
                <a:ea typeface="Copperplate" charset="0"/>
                <a:cs typeface="Copperplate" charset="0"/>
              </a:rPr>
              <a:t>www.balancorehealth.com</a:t>
            </a:r>
            <a:endParaRPr lang="en-GB" sz="823" dirty="0">
              <a:solidFill>
                <a:schemeClr val="bg1">
                  <a:lumMod val="65000"/>
                </a:schemeClr>
              </a:solidFill>
              <a:latin typeface="Copperplate" charset="0"/>
              <a:ea typeface="Copperplate" charset="0"/>
              <a:cs typeface="Copperplate" charset="0"/>
            </a:endParaRPr>
          </a:p>
        </p:txBody>
      </p:sp>
      <p:pic>
        <p:nvPicPr>
          <p:cNvPr id="21"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50854" b="27628"/>
          <a:stretch/>
        </p:blipFill>
        <p:spPr>
          <a:xfrm>
            <a:off x="-39199" y="6457457"/>
            <a:ext cx="5416062" cy="728408"/>
          </a:xfrm>
          <a:prstGeom prst="rect">
            <a:avLst/>
          </a:prstGeom>
        </p:spPr>
      </p:pic>
    </p:spTree>
    <p:extLst>
      <p:ext uri="{BB962C8B-B14F-4D97-AF65-F5344CB8AC3E}">
        <p14:creationId xmlns:p14="http://schemas.microsoft.com/office/powerpoint/2010/main" val="175685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3"/>
          <p:cNvPicPr>
            <a:picLocks noChangeAspect="1"/>
          </p:cNvPicPr>
          <p:nvPr/>
        </p:nvPicPr>
        <p:blipFill rotWithShape="1">
          <a:blip r:embed="rId2">
            <a:extLst>
              <a:ext uri="{28A0092B-C50C-407E-A947-70E740481C1C}">
                <a14:useLocalDpi xmlns:a14="http://schemas.microsoft.com/office/drawing/2010/main" val="0"/>
              </a:ext>
            </a:extLst>
          </a:blip>
          <a:srcRect t="50854" b="27628"/>
          <a:stretch/>
        </p:blipFill>
        <p:spPr>
          <a:xfrm>
            <a:off x="-39199" y="6457457"/>
            <a:ext cx="5416062" cy="728408"/>
          </a:xfrm>
          <a:prstGeom prst="rect">
            <a:avLst/>
          </a:prstGeom>
        </p:spPr>
      </p:pic>
      <p:sp>
        <p:nvSpPr>
          <p:cNvPr id="8" name="TextBox 7"/>
          <p:cNvSpPr txBox="1"/>
          <p:nvPr/>
        </p:nvSpPr>
        <p:spPr>
          <a:xfrm>
            <a:off x="204395" y="936714"/>
            <a:ext cx="2502762" cy="5520742"/>
          </a:xfrm>
          <a:prstGeom prst="rect">
            <a:avLst/>
          </a:prstGeom>
          <a:noFill/>
        </p:spPr>
        <p:txBody>
          <a:bodyPr wrap="square" rtlCol="0">
            <a:spAutoFit/>
          </a:bodyPr>
          <a:lstStyle/>
          <a:p>
            <a:pPr marL="5601"/>
            <a:endParaRPr lang="en-US" sz="588" b="1" dirty="0">
              <a:latin typeface="Copperplate Gothic Light" charset="0"/>
              <a:ea typeface="Copperplate Gothic Light" charset="0"/>
              <a:cs typeface="Copperplate Gothic Light" charset="0"/>
            </a:endParaRPr>
          </a:p>
          <a:p>
            <a:pPr marL="5601"/>
            <a:r>
              <a:rPr lang="en-US" sz="588" b="1" dirty="0">
                <a:solidFill>
                  <a:prstClr val="black"/>
                </a:solidFill>
                <a:latin typeface="Copperplate Gothic Light" charset="0"/>
                <a:ea typeface="Copperplate Gothic Light" charset="0"/>
                <a:cs typeface="Copperplate Gothic Light" charset="0"/>
              </a:rPr>
              <a:t>REPLACING ANY LIQUIDS WITH WATER &amp; HERBAL TEAS: </a:t>
            </a:r>
            <a:r>
              <a:rPr lang="en-US" sz="588" dirty="0">
                <a:solidFill>
                  <a:prstClr val="black"/>
                </a:solidFill>
                <a:latin typeface="Copperplate Gothic Light" charset="0"/>
                <a:ea typeface="Copperplate Gothic Light" charset="0"/>
                <a:cs typeface="Copperplate Gothic Light" charset="0"/>
              </a:rPr>
              <a:t>drinking 2L water daily is the fastest way to boost weight loss. Water is filling, reduces cravings, balances metabolism and supports specific tasks within all the body’s weight management systems, whilst herbal teas can actually promote calm and boost metabolism. </a:t>
            </a:r>
          </a:p>
          <a:p>
            <a:pPr marL="5601"/>
            <a:endParaRPr lang="en-US" sz="588" b="1" dirty="0">
              <a:solidFill>
                <a:prstClr val="black"/>
              </a:solidFill>
              <a:latin typeface="Copperplate Gothic Light" charset="0"/>
              <a:ea typeface="Copperplate Gothic Light" charset="0"/>
              <a:cs typeface="Copperplate Gothic Light" charset="0"/>
            </a:endParaRPr>
          </a:p>
          <a:p>
            <a:pPr marL="5601"/>
            <a:r>
              <a:rPr lang="en-US" sz="588" b="1" dirty="0">
                <a:solidFill>
                  <a:prstClr val="black"/>
                </a:solidFill>
                <a:latin typeface="Copperplate Gothic Light" charset="0"/>
                <a:ea typeface="Copperplate Gothic Light" charset="0"/>
                <a:cs typeface="Copperplate Gothic Light" charset="0"/>
              </a:rPr>
              <a:t/>
            </a:r>
            <a:br>
              <a:rPr lang="en-US" sz="588" b="1" dirty="0">
                <a:solidFill>
                  <a:prstClr val="black"/>
                </a:solidFill>
                <a:latin typeface="Copperplate Gothic Light" charset="0"/>
                <a:ea typeface="Copperplate Gothic Light" charset="0"/>
                <a:cs typeface="Copperplate Gothic Light" charset="0"/>
              </a:rPr>
            </a:br>
            <a:endParaRPr lang="en-US" sz="588" b="1" dirty="0">
              <a:solidFill>
                <a:prstClr val="black"/>
              </a:solidFill>
              <a:latin typeface="Copperplate Gothic Light" charset="0"/>
              <a:ea typeface="Copperplate Gothic Light" charset="0"/>
              <a:cs typeface="Copperplate Gothic Light" charset="0"/>
            </a:endParaRPr>
          </a:p>
          <a:p>
            <a:pPr marL="5601"/>
            <a:r>
              <a:rPr lang="en-US" sz="588" b="1" dirty="0">
                <a:solidFill>
                  <a:schemeClr val="accent2"/>
                </a:solidFill>
                <a:latin typeface="Copperplate Gothic Light" charset="0"/>
                <a:ea typeface="Copperplate Gothic Light" charset="0"/>
                <a:cs typeface="Copperplate Gothic Light" charset="0"/>
              </a:rPr>
              <a:t>BALANCING MY BLOOD SUGAR</a:t>
            </a:r>
            <a:r>
              <a:rPr lang="en-US" sz="588" b="1" i="1" dirty="0">
                <a:solidFill>
                  <a:schemeClr val="accent2"/>
                </a:solidFill>
                <a:latin typeface="Copperplate Gothic Light" charset="0"/>
                <a:ea typeface="Copperplate Gothic Light" charset="0"/>
                <a:cs typeface="Copperplate Gothic Light" charset="0"/>
              </a:rPr>
              <a:t>: </a:t>
            </a:r>
            <a:r>
              <a:rPr lang="en-US" sz="588" i="1" dirty="0">
                <a:solidFill>
                  <a:schemeClr val="accent2"/>
                </a:solidFill>
                <a:latin typeface="Copperplate Gothic Light" charset="0"/>
                <a:ea typeface="Copperplate Gothic Light" charset="0"/>
                <a:cs typeface="Copperplate Gothic Light" charset="0"/>
              </a:rPr>
              <a:t>(see energy sheet)</a:t>
            </a:r>
            <a:r>
              <a:rPr lang="en-US" sz="588" dirty="0">
                <a:solidFill>
                  <a:schemeClr val="accent2"/>
                </a:solidFill>
                <a:latin typeface="Copperplate Gothic Light" charset="0"/>
                <a:ea typeface="Copperplate Gothic Light" charset="0"/>
                <a:cs typeface="Copperplate Gothic Light" charset="0"/>
              </a:rPr>
              <a:t>. Blood sugar imbalance can mean that your cells may not be allowing glucose to enter them for energy use, therefore pushing it into fat storage instead. Most women during pregnancy and in the postpartum period can suffer from this. If you are often hungry, irritable, light-headed or moody then this may be you.</a:t>
            </a:r>
          </a:p>
          <a:p>
            <a:pPr marL="5601"/>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r>
              <a:rPr lang="en-US" sz="588" dirty="0" smtClean="0">
                <a:latin typeface="Copperplate Gothic Light" charset="0"/>
                <a:ea typeface="Copperplate Gothic Light" charset="0"/>
                <a:cs typeface="Copperplate Gothic Light" charset="0"/>
              </a:rPr>
              <a:t/>
            </a:r>
            <a:br>
              <a:rPr lang="en-US" sz="588" dirty="0" smtClean="0">
                <a:latin typeface="Copperplate Gothic Light" charset="0"/>
                <a:ea typeface="Copperplate Gothic Light" charset="0"/>
                <a:cs typeface="Copperplate Gothic Light" charset="0"/>
              </a:rPr>
            </a:br>
            <a:endParaRPr lang="en-US" sz="588" b="1" dirty="0">
              <a:latin typeface="Copperplate Gothic Light" charset="0"/>
              <a:ea typeface="Copperplate Gothic Light" charset="0"/>
              <a:cs typeface="Copperplate Gothic Light" charset="0"/>
            </a:endParaRPr>
          </a:p>
          <a:p>
            <a:pPr marL="5601"/>
            <a:r>
              <a:rPr lang="en-US" sz="588" b="1" dirty="0">
                <a:latin typeface="Copperplate Gothic Light" charset="0"/>
                <a:ea typeface="Copperplate Gothic Light" charset="0"/>
                <a:cs typeface="Copperplate Gothic Light" charset="0"/>
              </a:rPr>
              <a:t>REPLACING PROCESSED &amp; OXIDISED FATS: </a:t>
            </a:r>
            <a:r>
              <a:rPr lang="en-US" sz="588" dirty="0">
                <a:latin typeface="Copperplate Gothic Light" charset="0"/>
                <a:ea typeface="Copperplate Gothic Light" charset="0"/>
                <a:cs typeface="Copperplate Gothic Light" charset="0"/>
              </a:rPr>
              <a:t>Processed fats from foods cooked at high temperatures include fried foods, cakes, crisps. </a:t>
            </a:r>
            <a:r>
              <a:rPr lang="en-US" sz="588" dirty="0" err="1">
                <a:latin typeface="Copperplate Gothic Light" charset="0"/>
                <a:ea typeface="Copperplate Gothic Light" charset="0"/>
                <a:cs typeface="Copperplate Gothic Light" charset="0"/>
              </a:rPr>
              <a:t>Oxidised</a:t>
            </a:r>
            <a:r>
              <a:rPr lang="en-US" sz="588" dirty="0">
                <a:latin typeface="Copperplate Gothic Light" charset="0"/>
                <a:ea typeface="Copperplate Gothic Light" charset="0"/>
                <a:cs typeface="Copperplate Gothic Light" charset="0"/>
              </a:rPr>
              <a:t> fats are those from being fried on high heat in vegetable oil both of these cause the fats to become toxic to our body which can cause the hindrance of cellular metabolism and therefore fat storage.</a:t>
            </a:r>
            <a:r>
              <a:rPr lang="en-US" sz="588" b="1" dirty="0">
                <a:latin typeface="Copperplate Gothic Light" charset="0"/>
                <a:ea typeface="Copperplate Gothic Light" charset="0"/>
                <a:cs typeface="Copperplate Gothic Light" charset="0"/>
              </a:rPr>
              <a:t/>
            </a:r>
            <a:br>
              <a:rPr lang="en-US" sz="588" b="1" dirty="0">
                <a:latin typeface="Copperplate Gothic Light" charset="0"/>
                <a:ea typeface="Copperplate Gothic Light" charset="0"/>
                <a:cs typeface="Copperplate Gothic Light" charset="0"/>
              </a:rPr>
            </a:br>
            <a:r>
              <a:rPr lang="en-US" sz="588" b="1" dirty="0">
                <a:latin typeface="Copperplate Gothic Light" charset="0"/>
                <a:ea typeface="Copperplate Gothic Light" charset="0"/>
                <a:cs typeface="Copperplate Gothic Light" charset="0"/>
              </a:rPr>
              <a:t/>
            </a:r>
            <a:br>
              <a:rPr lang="en-US" sz="588" b="1" dirty="0">
                <a:latin typeface="Copperplate Gothic Light" charset="0"/>
                <a:ea typeface="Copperplate Gothic Light" charset="0"/>
                <a:cs typeface="Copperplate Gothic Light" charset="0"/>
              </a:rPr>
            </a:br>
            <a:endParaRPr lang="en-US" sz="588" b="1" dirty="0">
              <a:latin typeface="Copperplate Gothic Light" charset="0"/>
              <a:ea typeface="Copperplate Gothic Light" charset="0"/>
              <a:cs typeface="Copperplate Gothic Light" charset="0"/>
            </a:endParaRPr>
          </a:p>
          <a:p>
            <a:pPr marL="5601"/>
            <a:r>
              <a:rPr lang="en-US" sz="588" b="1" dirty="0">
                <a:solidFill>
                  <a:schemeClr val="accent2"/>
                </a:solidFill>
                <a:latin typeface="Copperplate Gothic Light" charset="0"/>
                <a:ea typeface="Copperplate Gothic Light" charset="0"/>
                <a:cs typeface="Copperplate Gothic Light" charset="0"/>
              </a:rPr>
              <a:t>CHOOSING DAILY MOVEMENT:</a:t>
            </a:r>
            <a:r>
              <a:rPr lang="en-US" sz="588" dirty="0">
                <a:solidFill>
                  <a:schemeClr val="accent2"/>
                </a:solidFill>
                <a:latin typeface="Copperplate Gothic Light" charset="0"/>
                <a:ea typeface="Copperplate Gothic Light" charset="0"/>
                <a:cs typeface="Copperplate Gothic Light" charset="0"/>
              </a:rPr>
              <a:t> a lack of exercise is not the reason for weight gain. A lack of movement can be. Often mums are put off moving by thinking it has to be hard, but it really doesn’t. moving daily for 45 mins has been shown to reduce fat stores.</a:t>
            </a:r>
            <a:endParaRPr lang="en-US" sz="588" b="1" i="1" dirty="0">
              <a:solidFill>
                <a:schemeClr val="accent2"/>
              </a:solidFill>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a:p>
            <a:pPr marL="5601"/>
            <a:r>
              <a:rPr lang="en-US" sz="588" b="1" dirty="0">
                <a:latin typeface="Copperplate Gothic Light" charset="0"/>
                <a:ea typeface="Copperplate Gothic Light" charset="0"/>
                <a:cs typeface="Copperplate Gothic Light" charset="0"/>
              </a:rPr>
              <a:t>GETTING A BALANCE OF VITAMINS: </a:t>
            </a:r>
            <a:r>
              <a:rPr lang="en-US" sz="588" dirty="0">
                <a:latin typeface="Copperplate Gothic Light" charset="0"/>
                <a:ea typeface="Copperplate Gothic Light" charset="0"/>
                <a:cs typeface="Copperplate Gothic Light" charset="0"/>
              </a:rPr>
              <a:t>Today’s food is actually very low in nutrients compared to food of old. Therefore a multivitamin is really recommended at any stage of life, but in particular to promote a healthy metabolism to better manage weight. </a:t>
            </a:r>
          </a:p>
          <a:p>
            <a:pPr marL="5601"/>
            <a:endParaRPr lang="en-US" sz="588" dirty="0">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a:p>
            <a:pPr marL="5601"/>
            <a:r>
              <a:rPr lang="en-US" sz="588" b="1" dirty="0">
                <a:solidFill>
                  <a:schemeClr val="accent2"/>
                </a:solidFill>
                <a:latin typeface="Copperplate Gothic Light" charset="0"/>
                <a:ea typeface="Copperplate Gothic Light" charset="0"/>
                <a:cs typeface="Copperplate Gothic Light" charset="0"/>
              </a:rPr>
              <a:t>ADDRESSING GUT HEALTH: </a:t>
            </a:r>
            <a:r>
              <a:rPr lang="en-US" sz="588" dirty="0">
                <a:solidFill>
                  <a:schemeClr val="accent2"/>
                </a:solidFill>
                <a:latin typeface="Copperplate Gothic Light" charset="0"/>
                <a:ea typeface="Copperplate Gothic Light" charset="0"/>
                <a:cs typeface="Copperplate Gothic Light" charset="0"/>
              </a:rPr>
              <a:t>Many health issues stem from the gut, where we have good and bad flora/bacteria. </a:t>
            </a:r>
            <a:r>
              <a:rPr lang="en-US" sz="588" dirty="0">
                <a:solidFill>
                  <a:schemeClr val="accent2"/>
                </a:solidFill>
                <a:latin typeface="Copperplate Gothic Light" charset="0"/>
                <a:ea typeface="Copperplate Gothic Light" charset="0"/>
                <a:cs typeface="Copperplate Gothic Light" charset="0"/>
              </a:rPr>
              <a:t>With stress, antibiotics, a poor diet and intolerances, our flora can become more bad than good, which causes cravings and inflammation which can create poor cellular health and fat retention.</a:t>
            </a:r>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endParaRPr lang="en-US" sz="588" dirty="0" smtClean="0">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a:p>
            <a:pPr marL="5601"/>
            <a:r>
              <a:rPr lang="en-US" sz="588" b="1" dirty="0">
                <a:latin typeface="Copperplate Gothic Light" charset="0"/>
                <a:ea typeface="Copperplate Gothic Light" charset="0"/>
                <a:cs typeface="Copperplate Gothic Light" charset="0"/>
              </a:rPr>
              <a:t>GETTING VITAMIN D: </a:t>
            </a:r>
            <a:r>
              <a:rPr lang="en-US" sz="588" dirty="0">
                <a:latin typeface="Copperplate Gothic Light" charset="0"/>
                <a:ea typeface="Copperplate Gothic Light" charset="0"/>
                <a:cs typeface="Copperplate Gothic Light" charset="0"/>
              </a:rPr>
              <a:t>This is one of the most powerful vitamins for managing the body’s energy levels. (</a:t>
            </a:r>
            <a:r>
              <a:rPr lang="en-US" sz="588" i="1" dirty="0">
                <a:latin typeface="Copperplate Gothic Light" charset="0"/>
                <a:ea typeface="Copperplate Gothic Light" charset="0"/>
                <a:cs typeface="Copperplate Gothic Light" charset="0"/>
              </a:rPr>
              <a:t>Supplement taster in goodie bag)</a:t>
            </a:r>
          </a:p>
          <a:p>
            <a:pPr marL="5601"/>
            <a:endParaRPr lang="en-US" sz="588" dirty="0">
              <a:latin typeface="Copperplate Gothic Light" charset="0"/>
              <a:ea typeface="Copperplate Gothic Light" charset="0"/>
              <a:cs typeface="Copperplate Gothic Light" charset="0"/>
            </a:endParaRPr>
          </a:p>
          <a:p>
            <a:pPr marL="5601"/>
            <a:endParaRPr lang="en-US" sz="588" dirty="0">
              <a:latin typeface="Copperplate Gothic Light" charset="0"/>
              <a:ea typeface="Copperplate Gothic Light" charset="0"/>
              <a:cs typeface="Copperplate Gothic Light" charset="0"/>
            </a:endParaRPr>
          </a:p>
        </p:txBody>
      </p:sp>
      <p:sp>
        <p:nvSpPr>
          <p:cNvPr id="9" name="TextBox 8"/>
          <p:cNvSpPr txBox="1"/>
          <p:nvPr/>
        </p:nvSpPr>
        <p:spPr>
          <a:xfrm>
            <a:off x="187172" y="477608"/>
            <a:ext cx="2306419" cy="526554"/>
          </a:xfrm>
          <a:prstGeom prst="rect">
            <a:avLst/>
          </a:prstGeom>
          <a:noFill/>
        </p:spPr>
        <p:txBody>
          <a:bodyPr wrap="square" rtlCol="0">
            <a:spAutoFit/>
          </a:bodyPr>
          <a:lstStyle/>
          <a:p>
            <a:r>
              <a:rPr lang="en-GB" sz="1411" dirty="0">
                <a:solidFill>
                  <a:srgbClr val="759194"/>
                </a:solidFill>
                <a:latin typeface="Copperplate" charset="0"/>
                <a:ea typeface="Copperplate" charset="0"/>
                <a:cs typeface="Copperplate" charset="0"/>
              </a:rPr>
              <a:t>This week I choose to boost my </a:t>
            </a:r>
            <a:r>
              <a:rPr lang="en-GB" sz="1411" u="sng" dirty="0">
                <a:solidFill>
                  <a:srgbClr val="759194"/>
                </a:solidFill>
                <a:latin typeface="Copperplate" charset="0"/>
                <a:ea typeface="Copperplate" charset="0"/>
                <a:cs typeface="Copperplate" charset="0"/>
              </a:rPr>
              <a:t>fat loss by</a:t>
            </a:r>
            <a:r>
              <a:rPr lang="mr-IN" sz="1411" u="sng" dirty="0">
                <a:solidFill>
                  <a:srgbClr val="759194"/>
                </a:solidFill>
                <a:latin typeface="Copperplate" charset="0"/>
                <a:ea typeface="Copperplate" charset="0"/>
                <a:cs typeface="Copperplate" charset="0"/>
              </a:rPr>
              <a:t>…</a:t>
            </a:r>
            <a:endParaRPr lang="en-GB" sz="529" dirty="0">
              <a:solidFill>
                <a:srgbClr val="759194"/>
              </a:solidFill>
              <a:latin typeface="American Typewriter" charset="0"/>
              <a:ea typeface="American Typewriter" charset="0"/>
              <a:cs typeface="American Typewriter" charset="0"/>
            </a:endParaRPr>
          </a:p>
        </p:txBody>
      </p:sp>
      <p:sp>
        <p:nvSpPr>
          <p:cNvPr id="10" name="TextBox 9"/>
          <p:cNvSpPr txBox="1"/>
          <p:nvPr/>
        </p:nvSpPr>
        <p:spPr>
          <a:xfrm>
            <a:off x="2581131" y="853153"/>
            <a:ext cx="2513116" cy="5792163"/>
          </a:xfrm>
          <a:prstGeom prst="rect">
            <a:avLst/>
          </a:prstGeom>
          <a:noFill/>
        </p:spPr>
        <p:txBody>
          <a:bodyPr wrap="square" rtlCol="0">
            <a:spAutoFit/>
          </a:bodyPr>
          <a:lstStyle/>
          <a:p>
            <a:pPr marL="5601"/>
            <a:endParaRPr lang="en-US" sz="588" b="1" dirty="0">
              <a:solidFill>
                <a:schemeClr val="accent2"/>
              </a:solidFill>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Aim for 2L water per day by replacing any juices/sodas with water.</a:t>
            </a:r>
          </a:p>
          <a:p>
            <a:pPr marL="5601"/>
            <a:r>
              <a:rPr lang="en-US" sz="588" dirty="0">
                <a:latin typeface="Copperplate Gothic Light" charset="0"/>
                <a:ea typeface="Copperplate Gothic Light" charset="0"/>
                <a:cs typeface="Copperplate Gothic Light" charset="0"/>
              </a:rPr>
              <a:t>A fizzy water is just as good </a:t>
            </a:r>
            <a:r>
              <a:rPr lang="mr-IN" sz="588" dirty="0">
                <a:latin typeface="Copperplate Gothic Light" charset="0"/>
                <a:ea typeface="Copperplate Gothic Light" charset="0"/>
                <a:cs typeface="Copperplate Gothic Light" charset="0"/>
              </a:rPr>
              <a:t>–</a:t>
            </a:r>
            <a:r>
              <a:rPr lang="en-US" sz="588" dirty="0">
                <a:latin typeface="Copperplate Gothic Light" charset="0"/>
                <a:ea typeface="Copperplate Gothic Light" charset="0"/>
                <a:cs typeface="Copperplate Gothic Light" charset="0"/>
              </a:rPr>
              <a:t> and can be more filling too (fizz does not get into breastmilk!).</a:t>
            </a:r>
          </a:p>
          <a:p>
            <a:pPr marL="5601"/>
            <a:r>
              <a:rPr lang="en-US" sz="588" dirty="0">
                <a:latin typeface="Copperplate Gothic Light" charset="0"/>
                <a:ea typeface="Copperplate Gothic Light" charset="0"/>
                <a:cs typeface="Copperplate Gothic Light" charset="0"/>
              </a:rPr>
              <a:t>add frozen or fresh berries, citrus fruits, frozen herbs, cucumber to spice it up. Green tea is the most common herbal metabolic booster, but other teas such as fennel, ginger and licorice tea also support fat loss through different mechanisms. (</a:t>
            </a:r>
            <a:r>
              <a:rPr lang="en-US" sz="588" i="1" dirty="0">
                <a:latin typeface="Copperplate Gothic Light" charset="0"/>
                <a:ea typeface="Copperplate Gothic Light" charset="0"/>
                <a:cs typeface="Copperplate Gothic Light" charset="0"/>
              </a:rPr>
              <a:t>Also see energy sheet).</a:t>
            </a:r>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endParaRPr lang="en-US" sz="588" dirty="0">
              <a:latin typeface="Copperplate Gothic Light" charset="0"/>
              <a:ea typeface="Copperplate Gothic Light" charset="0"/>
              <a:cs typeface="Copperplate Gothic Light" charset="0"/>
            </a:endParaRPr>
          </a:p>
          <a:p>
            <a:pPr marL="5601"/>
            <a:r>
              <a:rPr lang="en-US" sz="588" dirty="0">
                <a:solidFill>
                  <a:schemeClr val="accent2"/>
                </a:solidFill>
                <a:latin typeface="Copperplate Gothic Light" charset="0"/>
                <a:ea typeface="Copperplate Gothic Light" charset="0"/>
                <a:cs typeface="Copperplate Gothic Light" charset="0"/>
              </a:rPr>
              <a:t>Once you’ve done everything on the energy sheet, then it’s time to assess other triggers to blood sugar imbalance.</a:t>
            </a:r>
          </a:p>
          <a:p>
            <a:pPr marL="5601"/>
            <a:r>
              <a:rPr lang="en-US" sz="588" dirty="0">
                <a:solidFill>
                  <a:schemeClr val="accent2"/>
                </a:solidFill>
                <a:latin typeface="Copperplate Gothic Light" charset="0"/>
                <a:ea typeface="Copperplate Gothic Light" charset="0"/>
                <a:cs typeface="Copperplate Gothic Light" charset="0"/>
              </a:rPr>
              <a:t>Everyone has a different blood sugar response. Food that stimulates hunger can indicate a blood sugar imbalance response (as blood sugar is directly linked to hunger hormones). e.g. bread? fruit? Caffeine? Dairy? Remove those which you think are causing you hunger and reassess. If cravings reduce then remove these for 21 days and reassess again. It is REALLY important not to restrict if you don’t need to.</a:t>
            </a:r>
          </a:p>
          <a:p>
            <a:pPr marL="5601"/>
            <a:endParaRPr lang="en-US" sz="588" b="1" dirty="0">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DO NOT SKRIMP ON FATS. They help boost Cellular  metabolism! Replacing “bad” fats with omega 3 fats (oily fish, flaxseeds) and linoleic acid (coconut oil), as well as monounsaturated fats (avocado, cold-pressed unheated olive oil) and grass fed butter or meats daily is important.</a:t>
            </a:r>
          </a:p>
          <a:p>
            <a:pPr marL="5601"/>
            <a:r>
              <a:rPr lang="en-US" sz="588" dirty="0">
                <a:latin typeface="Copperplate Gothic Light" charset="0"/>
                <a:ea typeface="Copperplate Gothic Light" charset="0"/>
                <a:cs typeface="Copperplate Gothic Light" charset="0"/>
              </a:rPr>
              <a:t>Omega 3 is often recommended to supplement as it’s hard to get in the diet. (</a:t>
            </a:r>
            <a:r>
              <a:rPr lang="en-US" sz="588" i="1" dirty="0">
                <a:latin typeface="Copperplate Gothic Light" charset="0"/>
                <a:ea typeface="Copperplate Gothic Light" charset="0"/>
                <a:cs typeface="Copperplate Gothic Light" charset="0"/>
              </a:rPr>
              <a:t>See supplement sample on table</a:t>
            </a:r>
            <a:r>
              <a:rPr lang="en-US" sz="588" i="1" dirty="0">
                <a:solidFill>
                  <a:schemeClr val="accent2"/>
                </a:solidFill>
                <a:latin typeface="Copperplate Gothic Light" charset="0"/>
                <a:ea typeface="Copperplate Gothic Light" charset="0"/>
                <a:cs typeface="Copperplate Gothic Light" charset="0"/>
              </a:rPr>
              <a:t>)</a:t>
            </a:r>
            <a:endParaRPr lang="en-US" sz="588" dirty="0">
              <a:solidFill>
                <a:schemeClr val="accent2"/>
              </a:solidFill>
              <a:latin typeface="Copperplate Gothic Light" charset="0"/>
              <a:ea typeface="Copperplate Gothic Light" charset="0"/>
              <a:cs typeface="Copperplate Gothic Light" charset="0"/>
            </a:endParaRPr>
          </a:p>
          <a:p>
            <a:pPr marL="5601"/>
            <a:endParaRPr lang="en-US" sz="588" dirty="0">
              <a:solidFill>
                <a:schemeClr val="accent2"/>
              </a:solidFill>
              <a:latin typeface="Copperplate Gothic Light" charset="0"/>
              <a:ea typeface="Copperplate Gothic Light" charset="0"/>
              <a:cs typeface="Copperplate Gothic Light" charset="0"/>
            </a:endParaRPr>
          </a:p>
          <a:p>
            <a:pPr marL="5601"/>
            <a:r>
              <a:rPr lang="en-US" sz="588" dirty="0">
                <a:solidFill>
                  <a:schemeClr val="accent2"/>
                </a:solidFill>
                <a:latin typeface="Copperplate Gothic Light" charset="0"/>
                <a:ea typeface="Copperplate Gothic Light" charset="0"/>
                <a:cs typeface="Copperplate Gothic Light" charset="0"/>
              </a:rPr>
              <a:t>Walking is an easy way for mums to move with their baby. choose to take the stairs where you can, take the dogs out for an extra walk. </a:t>
            </a:r>
          </a:p>
          <a:p>
            <a:pPr marL="5601"/>
            <a:r>
              <a:rPr lang="en-US" sz="588" dirty="0">
                <a:solidFill>
                  <a:schemeClr val="accent2"/>
                </a:solidFill>
                <a:latin typeface="Copperplate Gothic Light" charset="0"/>
                <a:ea typeface="Copperplate Gothic Light" charset="0"/>
                <a:cs typeface="Copperplate Gothic Light" charset="0"/>
              </a:rPr>
              <a:t>A good app for gentle movement in your sitting room for 10 mins here and there is the “yoga studio” app. </a:t>
            </a:r>
            <a:r>
              <a:rPr lang="en-US" sz="588" i="1" dirty="0">
                <a:solidFill>
                  <a:schemeClr val="accent2"/>
                </a:solidFill>
                <a:latin typeface="Copperplate Gothic Light" charset="0"/>
                <a:ea typeface="Copperplate Gothic Light" charset="0"/>
                <a:cs typeface="Copperplate Gothic Light" charset="0"/>
              </a:rPr>
              <a:t>(See energy &amp; exercise sheets).</a:t>
            </a:r>
          </a:p>
          <a:p>
            <a:pPr marL="5601"/>
            <a:endParaRPr lang="en-US" sz="588" dirty="0">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It’s time to look at food as nourishment rather than calories. Forget calories. If you have a good balance of nutrients in your diet, the body can more easily process foods. </a:t>
            </a:r>
            <a:r>
              <a:rPr lang="en-US" sz="588" dirty="0">
                <a:latin typeface="Copperplate Gothic Light" charset="0"/>
                <a:ea typeface="Copperplate Gothic Light" charset="0"/>
                <a:cs typeface="Copperplate Gothic Light" charset="0"/>
              </a:rPr>
              <a:t>This, Alongside a good quality multivitamin (</a:t>
            </a:r>
            <a:r>
              <a:rPr lang="en-US" sz="588" i="1" dirty="0">
                <a:latin typeface="Copperplate Gothic Light" charset="0"/>
                <a:ea typeface="Copperplate Gothic Light" charset="0"/>
                <a:cs typeface="Copperplate Gothic Light" charset="0"/>
              </a:rPr>
              <a:t>supplement taster in goodie bag)</a:t>
            </a:r>
            <a:r>
              <a:rPr lang="en-US" sz="588" dirty="0">
                <a:latin typeface="Copperplate Gothic Light" charset="0"/>
                <a:ea typeface="Copperplate Gothic Light" charset="0"/>
                <a:cs typeface="Copperplate Gothic Light" charset="0"/>
              </a:rPr>
              <a:t> will mean you have a good base to initiate weight loss</a:t>
            </a:r>
            <a:r>
              <a:rPr lang="en-US" sz="588" dirty="0" smtClean="0">
                <a:latin typeface="Copperplate Gothic Light" charset="0"/>
                <a:ea typeface="Copperplate Gothic Light" charset="0"/>
                <a:cs typeface="Copperplate Gothic Light" charset="0"/>
              </a:rPr>
              <a:t>.</a:t>
            </a:r>
            <a:endParaRPr lang="en-US" sz="588" dirty="0">
              <a:latin typeface="Copperplate Gothic Light" charset="0"/>
              <a:ea typeface="Copperplate Gothic Light" charset="0"/>
              <a:cs typeface="Copperplate Gothic Light" charset="0"/>
            </a:endParaRPr>
          </a:p>
          <a:p>
            <a:pPr marL="5601"/>
            <a:endParaRPr lang="en-US" sz="588" dirty="0">
              <a:solidFill>
                <a:schemeClr val="accent2"/>
              </a:solidFill>
              <a:latin typeface="Copperplate Gothic Light" charset="0"/>
              <a:ea typeface="Copperplate Gothic Light" charset="0"/>
              <a:cs typeface="Copperplate Gothic Light" charset="0"/>
            </a:endParaRPr>
          </a:p>
          <a:p>
            <a:pPr marL="5601"/>
            <a:r>
              <a:rPr lang="en-US" sz="588" dirty="0">
                <a:solidFill>
                  <a:schemeClr val="accent2"/>
                </a:solidFill>
                <a:latin typeface="Copperplate Gothic Light" charset="0"/>
                <a:ea typeface="Copperplate Gothic Light" charset="0"/>
                <a:cs typeface="Copperplate Gothic Light" charset="0"/>
              </a:rPr>
              <a:t>Reducing sugar and refined carbs will help gut bacteria as these feed bad bacteria. </a:t>
            </a:r>
          </a:p>
          <a:p>
            <a:pPr marL="5601"/>
            <a:r>
              <a:rPr lang="en-US" sz="588" dirty="0">
                <a:solidFill>
                  <a:schemeClr val="accent2"/>
                </a:solidFill>
                <a:latin typeface="Copperplate Gothic Light" charset="0"/>
                <a:ea typeface="Copperplate Gothic Light" charset="0"/>
                <a:cs typeface="Copperplate Gothic Light" charset="0"/>
              </a:rPr>
              <a:t>Prebiotics (food for good bacteria) and Probiotics (good bacteria) can also help readdress gut flora balance (</a:t>
            </a:r>
            <a:r>
              <a:rPr lang="en-US" sz="588" i="1" dirty="0">
                <a:solidFill>
                  <a:schemeClr val="accent2"/>
                </a:solidFill>
                <a:latin typeface="Copperplate Gothic Light" charset="0"/>
                <a:ea typeface="Copperplate Gothic Light" charset="0"/>
                <a:cs typeface="Copperplate Gothic Light" charset="0"/>
              </a:rPr>
              <a:t>Supplement taster in goodie bag) </a:t>
            </a:r>
            <a:r>
              <a:rPr lang="en-US" sz="588" dirty="0">
                <a:solidFill>
                  <a:schemeClr val="accent2"/>
                </a:solidFill>
                <a:latin typeface="Copperplate Gothic Light" charset="0"/>
                <a:ea typeface="Copperplate Gothic Light" charset="0"/>
                <a:cs typeface="Copperplate Gothic Light" charset="0"/>
              </a:rPr>
              <a:t>however, if you have a high carbohydrate diet these may promote bloating so you must monitor your response. </a:t>
            </a:r>
          </a:p>
          <a:p>
            <a:pPr marL="5601"/>
            <a:r>
              <a:rPr lang="en-US" sz="588" dirty="0">
                <a:solidFill>
                  <a:schemeClr val="accent2"/>
                </a:solidFill>
                <a:latin typeface="Copperplate Gothic Light" charset="0"/>
                <a:ea typeface="Copperplate Gothic Light" charset="0"/>
                <a:cs typeface="Copperplate Gothic Light" charset="0"/>
              </a:rPr>
              <a:t> (</a:t>
            </a:r>
            <a:r>
              <a:rPr lang="en-US" sz="588" i="1" dirty="0">
                <a:solidFill>
                  <a:schemeClr val="accent2"/>
                </a:solidFill>
                <a:latin typeface="Copperplate Gothic Light" charset="0"/>
                <a:ea typeface="Copperplate Gothic Light" charset="0"/>
                <a:cs typeface="Copperplate Gothic Light" charset="0"/>
              </a:rPr>
              <a:t>If you suffer from bloating or </a:t>
            </a:r>
            <a:r>
              <a:rPr lang="en-US" sz="588" i="1" dirty="0" err="1">
                <a:solidFill>
                  <a:schemeClr val="accent2"/>
                </a:solidFill>
                <a:latin typeface="Copperplate Gothic Light" charset="0"/>
                <a:ea typeface="Copperplate Gothic Light" charset="0"/>
                <a:cs typeface="Copperplate Gothic Light" charset="0"/>
              </a:rPr>
              <a:t>ibs</a:t>
            </a:r>
            <a:r>
              <a:rPr lang="en-US" sz="588" i="1" dirty="0">
                <a:solidFill>
                  <a:schemeClr val="accent2"/>
                </a:solidFill>
                <a:latin typeface="Copperplate Gothic Light" charset="0"/>
                <a:ea typeface="Copperplate Gothic Light" charset="0"/>
                <a:cs typeface="Copperplate Gothic Light" charset="0"/>
              </a:rPr>
              <a:t>, get in touch for a detailed assessment).</a:t>
            </a:r>
            <a:endParaRPr lang="en-US" sz="588" dirty="0">
              <a:solidFill>
                <a:schemeClr val="accent2"/>
              </a:solidFill>
              <a:latin typeface="Copperplate Gothic Light" charset="0"/>
              <a:ea typeface="Copperplate Gothic Light" charset="0"/>
              <a:cs typeface="Copperplate Gothic Light" charset="0"/>
            </a:endParaRPr>
          </a:p>
          <a:p>
            <a:pPr marL="5601"/>
            <a:endParaRPr lang="en-US" sz="588" dirty="0">
              <a:solidFill>
                <a:schemeClr val="accent2"/>
              </a:solidFill>
              <a:latin typeface="Copperplate Gothic Light" charset="0"/>
              <a:ea typeface="Copperplate Gothic Light" charset="0"/>
              <a:cs typeface="Copperplate Gothic Light" charset="0"/>
            </a:endParaRPr>
          </a:p>
          <a:p>
            <a:pPr marL="5601"/>
            <a:r>
              <a:rPr lang="en-US" sz="588" dirty="0">
                <a:latin typeface="Copperplate Gothic Light" charset="0"/>
                <a:ea typeface="Copperplate Gothic Light" charset="0"/>
                <a:cs typeface="Copperplate Gothic Light" charset="0"/>
              </a:rPr>
              <a:t>Get out into the sunshine with 25% of your skin exposed (all arms/legs) for 20 mins a day. If this isn’t possible, TEST your Vitamin D through Balancore for £33, and then assess whether you require supplementation. </a:t>
            </a:r>
          </a:p>
          <a:p>
            <a:pPr marL="5601"/>
            <a:endParaRPr lang="en-US" sz="588" dirty="0">
              <a:solidFill>
                <a:schemeClr val="accent2"/>
              </a:solidFill>
              <a:latin typeface="Copperplate Gothic Light" charset="0"/>
              <a:ea typeface="Copperplate Gothic Light" charset="0"/>
              <a:cs typeface="Copperplate Gothic Light" charset="0"/>
            </a:endParaRPr>
          </a:p>
          <a:p>
            <a:pPr marL="5601"/>
            <a:endParaRPr lang="en-US" sz="588" dirty="0">
              <a:solidFill>
                <a:schemeClr val="accent2"/>
              </a:solidFill>
              <a:latin typeface="Copperplate Gothic Light" charset="0"/>
              <a:ea typeface="Copperplate Gothic Light" charset="0"/>
              <a:cs typeface="Copperplate Gothic Light" charset="0"/>
            </a:endParaRPr>
          </a:p>
        </p:txBody>
      </p:sp>
      <p:sp>
        <p:nvSpPr>
          <p:cNvPr id="14" name="Rectangle 13"/>
          <p:cNvSpPr/>
          <p:nvPr/>
        </p:nvSpPr>
        <p:spPr>
          <a:xfrm>
            <a:off x="114414" y="1999761"/>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sp>
        <p:nvSpPr>
          <p:cNvPr id="15" name="Rectangle 14"/>
          <p:cNvSpPr/>
          <p:nvPr/>
        </p:nvSpPr>
        <p:spPr>
          <a:xfrm>
            <a:off x="114414" y="2972020"/>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pic>
        <p:nvPicPr>
          <p:cNvPr id="17" name="Picture 16"/>
          <p:cNvPicPr>
            <a:picLocks noChangeAspect="1"/>
          </p:cNvPicPr>
          <p:nvPr/>
        </p:nvPicPr>
        <p:blipFill>
          <a:blip r:embed="rId3"/>
          <a:stretch>
            <a:fillRect/>
          </a:stretch>
        </p:blipFill>
        <p:spPr>
          <a:xfrm>
            <a:off x="114414" y="3793338"/>
            <a:ext cx="134422" cy="126954"/>
          </a:xfrm>
          <a:prstGeom prst="rect">
            <a:avLst/>
          </a:prstGeom>
        </p:spPr>
      </p:pic>
      <p:pic>
        <p:nvPicPr>
          <p:cNvPr id="19" name="Picture 18"/>
          <p:cNvPicPr>
            <a:picLocks noChangeAspect="1"/>
          </p:cNvPicPr>
          <p:nvPr/>
        </p:nvPicPr>
        <p:blipFill>
          <a:blip r:embed="rId3"/>
          <a:stretch>
            <a:fillRect/>
          </a:stretch>
        </p:blipFill>
        <p:spPr>
          <a:xfrm>
            <a:off x="118898" y="4418047"/>
            <a:ext cx="134422" cy="126954"/>
          </a:xfrm>
          <a:prstGeom prst="rect">
            <a:avLst/>
          </a:prstGeom>
        </p:spPr>
      </p:pic>
      <p:pic>
        <p:nvPicPr>
          <p:cNvPr id="20" name="Picture 19"/>
          <p:cNvPicPr>
            <a:picLocks noChangeAspect="1"/>
          </p:cNvPicPr>
          <p:nvPr/>
        </p:nvPicPr>
        <p:blipFill>
          <a:blip r:embed="rId3"/>
          <a:stretch>
            <a:fillRect/>
          </a:stretch>
        </p:blipFill>
        <p:spPr>
          <a:xfrm>
            <a:off x="114414" y="5067231"/>
            <a:ext cx="134422" cy="126954"/>
          </a:xfrm>
          <a:prstGeom prst="rect">
            <a:avLst/>
          </a:prstGeom>
        </p:spPr>
      </p:pic>
      <p:pic>
        <p:nvPicPr>
          <p:cNvPr id="22" name="Picture 21"/>
          <p:cNvPicPr>
            <a:picLocks noChangeAspect="1"/>
          </p:cNvPicPr>
          <p:nvPr/>
        </p:nvPicPr>
        <p:blipFill>
          <a:blip r:embed="rId3"/>
          <a:stretch>
            <a:fillRect/>
          </a:stretch>
        </p:blipFill>
        <p:spPr>
          <a:xfrm>
            <a:off x="114414" y="5922593"/>
            <a:ext cx="134422" cy="126954"/>
          </a:xfrm>
          <a:prstGeom prst="rect">
            <a:avLst/>
          </a:prstGeom>
        </p:spPr>
      </p:pic>
      <p:sp>
        <p:nvSpPr>
          <p:cNvPr id="25" name="Rectangle 24"/>
          <p:cNvSpPr/>
          <p:nvPr/>
        </p:nvSpPr>
        <p:spPr>
          <a:xfrm>
            <a:off x="114414" y="1070750"/>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sp>
        <p:nvSpPr>
          <p:cNvPr id="26" name="TextBox 25"/>
          <p:cNvSpPr txBox="1"/>
          <p:nvPr/>
        </p:nvSpPr>
        <p:spPr>
          <a:xfrm>
            <a:off x="2783081" y="615696"/>
            <a:ext cx="2027563" cy="309444"/>
          </a:xfrm>
          <a:prstGeom prst="rect">
            <a:avLst/>
          </a:prstGeom>
          <a:noFill/>
        </p:spPr>
        <p:txBody>
          <a:bodyPr wrap="square" rtlCol="0">
            <a:spAutoFit/>
          </a:bodyPr>
          <a:lstStyle/>
          <a:p>
            <a:r>
              <a:rPr lang="en-GB" sz="1411" dirty="0">
                <a:solidFill>
                  <a:srgbClr val="759194"/>
                </a:solidFill>
                <a:latin typeface="Copperplate" charset="0"/>
                <a:ea typeface="Copperplate" charset="0"/>
                <a:cs typeface="Copperplate" charset="0"/>
              </a:rPr>
              <a:t>I will do this by</a:t>
            </a:r>
            <a:r>
              <a:rPr lang="mr-IN" sz="1411" dirty="0">
                <a:solidFill>
                  <a:srgbClr val="759194"/>
                </a:solidFill>
                <a:latin typeface="Copperplate" charset="0"/>
                <a:ea typeface="Copperplate" charset="0"/>
                <a:cs typeface="Copperplate" charset="0"/>
              </a:rPr>
              <a:t>…</a:t>
            </a:r>
            <a:endParaRPr lang="en-GB" sz="529" dirty="0">
              <a:solidFill>
                <a:srgbClr val="759194"/>
              </a:solidFill>
              <a:latin typeface="American Typewriter" charset="0"/>
              <a:ea typeface="American Typewriter" charset="0"/>
              <a:cs typeface="American Typewriter" charset="0"/>
            </a:endParaRPr>
          </a:p>
        </p:txBody>
      </p:sp>
      <p:sp>
        <p:nvSpPr>
          <p:cNvPr id="28" name="TextBox 27"/>
          <p:cNvSpPr txBox="1"/>
          <p:nvPr/>
        </p:nvSpPr>
        <p:spPr>
          <a:xfrm>
            <a:off x="762542" y="12276"/>
            <a:ext cx="3758612" cy="381771"/>
          </a:xfrm>
          <a:prstGeom prst="rect">
            <a:avLst/>
          </a:prstGeom>
          <a:noFill/>
        </p:spPr>
        <p:txBody>
          <a:bodyPr wrap="square" rtlCol="0">
            <a:spAutoFit/>
          </a:bodyPr>
          <a:lstStyle/>
          <a:p>
            <a:pPr algn="ctr"/>
            <a:r>
              <a:rPr lang="en-GB" sz="1058" dirty="0">
                <a:solidFill>
                  <a:schemeClr val="bg1">
                    <a:lumMod val="65000"/>
                  </a:schemeClr>
                </a:solidFill>
                <a:latin typeface="Copperplate" charset="0"/>
                <a:ea typeface="Copperplate" charset="0"/>
                <a:cs typeface="Copperplate" charset="0"/>
              </a:rPr>
              <a:t>balancore basics: changing habits in 50 days</a:t>
            </a:r>
          </a:p>
          <a:p>
            <a:pPr algn="ctr"/>
            <a:r>
              <a:rPr lang="en-GB" sz="823" dirty="0">
                <a:solidFill>
                  <a:schemeClr val="bg1">
                    <a:lumMod val="65000"/>
                  </a:schemeClr>
                </a:solidFill>
                <a:latin typeface="Copperplate" charset="0"/>
                <a:ea typeface="Copperplate" charset="0"/>
                <a:cs typeface="Copperplate" charset="0"/>
              </a:rPr>
              <a:t>Download from </a:t>
            </a:r>
            <a:r>
              <a:rPr lang="en-GB" sz="823" dirty="0" err="1">
                <a:solidFill>
                  <a:schemeClr val="bg1">
                    <a:lumMod val="65000"/>
                  </a:schemeClr>
                </a:solidFill>
                <a:latin typeface="Copperplate" charset="0"/>
                <a:ea typeface="Copperplate" charset="0"/>
                <a:cs typeface="Copperplate" charset="0"/>
              </a:rPr>
              <a:t>www.balancorehealth.com</a:t>
            </a:r>
            <a:endParaRPr lang="en-GB" sz="823" dirty="0">
              <a:solidFill>
                <a:schemeClr val="bg1">
                  <a:lumMod val="65000"/>
                </a:schemeClr>
              </a:solidFill>
              <a:latin typeface="Copperplate" charset="0"/>
              <a:ea typeface="Copperplate" charset="0"/>
              <a:cs typeface="Copperplate" charset="0"/>
            </a:endParaRPr>
          </a:p>
        </p:txBody>
      </p:sp>
    </p:spTree>
    <p:extLst>
      <p:ext uri="{BB962C8B-B14F-4D97-AF65-F5344CB8AC3E}">
        <p14:creationId xmlns:p14="http://schemas.microsoft.com/office/powerpoint/2010/main" val="170759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78351" y="351894"/>
            <a:ext cx="3422323" cy="526554"/>
          </a:xfrm>
          <a:prstGeom prst="rect">
            <a:avLst/>
          </a:prstGeom>
          <a:noFill/>
        </p:spPr>
        <p:txBody>
          <a:bodyPr wrap="square" rtlCol="0">
            <a:spAutoFit/>
          </a:bodyPr>
          <a:lstStyle/>
          <a:p>
            <a:r>
              <a:rPr lang="en-GB" sz="1411" dirty="0">
                <a:solidFill>
                  <a:srgbClr val="759194"/>
                </a:solidFill>
                <a:latin typeface="Copperplate" charset="0"/>
                <a:ea typeface="Copperplate" charset="0"/>
                <a:cs typeface="Copperplate" charset="0"/>
              </a:rPr>
              <a:t>Today I choose to rebalance my body-shape by working my</a:t>
            </a:r>
            <a:r>
              <a:rPr lang="mr-IN" sz="1411" dirty="0">
                <a:solidFill>
                  <a:srgbClr val="759194"/>
                </a:solidFill>
                <a:latin typeface="Copperplate" charset="0"/>
                <a:ea typeface="Copperplate" charset="0"/>
                <a:cs typeface="Copperplate" charset="0"/>
              </a:rPr>
              <a:t>…</a:t>
            </a:r>
            <a:endParaRPr lang="en-GB" sz="529" dirty="0">
              <a:solidFill>
                <a:srgbClr val="759194"/>
              </a:solidFill>
              <a:latin typeface="American Typewriter" charset="0"/>
              <a:ea typeface="American Typewriter" charset="0"/>
              <a:cs typeface="American Typewriter" charset="0"/>
            </a:endParaRPr>
          </a:p>
        </p:txBody>
      </p:sp>
      <p:sp>
        <p:nvSpPr>
          <p:cNvPr id="14" name="Rectangle 13"/>
          <p:cNvSpPr/>
          <p:nvPr/>
        </p:nvSpPr>
        <p:spPr>
          <a:xfrm>
            <a:off x="695331" y="1502252"/>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sp>
        <p:nvSpPr>
          <p:cNvPr id="15" name="Rectangle 14"/>
          <p:cNvSpPr/>
          <p:nvPr/>
        </p:nvSpPr>
        <p:spPr>
          <a:xfrm>
            <a:off x="695331" y="1956938"/>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pic>
        <p:nvPicPr>
          <p:cNvPr id="17" name="Picture 16"/>
          <p:cNvPicPr>
            <a:picLocks noChangeAspect="1"/>
          </p:cNvPicPr>
          <p:nvPr/>
        </p:nvPicPr>
        <p:blipFill>
          <a:blip r:embed="rId2"/>
          <a:stretch>
            <a:fillRect/>
          </a:stretch>
        </p:blipFill>
        <p:spPr>
          <a:xfrm>
            <a:off x="695331" y="2418214"/>
            <a:ext cx="134422" cy="126954"/>
          </a:xfrm>
          <a:prstGeom prst="rect">
            <a:avLst/>
          </a:prstGeom>
        </p:spPr>
      </p:pic>
      <p:sp>
        <p:nvSpPr>
          <p:cNvPr id="25" name="Rectangle 24"/>
          <p:cNvSpPr/>
          <p:nvPr/>
        </p:nvSpPr>
        <p:spPr>
          <a:xfrm>
            <a:off x="695331" y="1070750"/>
            <a:ext cx="124001" cy="119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3769" tIns="26884" rIns="53769" bIns="26884" numCol="1" spcCol="0" rtlCol="0" fromWordArt="0" anchor="ctr" anchorCtr="0" forceAA="0" compatLnSpc="1">
            <a:prstTxWarp prst="textNoShape">
              <a:avLst/>
            </a:prstTxWarp>
            <a:noAutofit/>
          </a:bodyPr>
          <a:lstStyle/>
          <a:p>
            <a:pPr algn="ctr"/>
            <a:endParaRPr lang="en-US" sz="1058"/>
          </a:p>
        </p:txBody>
      </p:sp>
      <p:sp>
        <p:nvSpPr>
          <p:cNvPr id="27" name="TextBox 26"/>
          <p:cNvSpPr txBox="1"/>
          <p:nvPr/>
        </p:nvSpPr>
        <p:spPr>
          <a:xfrm>
            <a:off x="762542" y="12276"/>
            <a:ext cx="3758612" cy="381771"/>
          </a:xfrm>
          <a:prstGeom prst="rect">
            <a:avLst/>
          </a:prstGeom>
          <a:noFill/>
        </p:spPr>
        <p:txBody>
          <a:bodyPr wrap="square" rtlCol="0">
            <a:spAutoFit/>
          </a:bodyPr>
          <a:lstStyle/>
          <a:p>
            <a:pPr algn="ctr"/>
            <a:r>
              <a:rPr lang="en-GB" sz="1058" dirty="0">
                <a:solidFill>
                  <a:schemeClr val="bg1">
                    <a:lumMod val="65000"/>
                  </a:schemeClr>
                </a:solidFill>
                <a:latin typeface="Copperplate" charset="0"/>
                <a:ea typeface="Copperplate" charset="0"/>
                <a:cs typeface="Copperplate" charset="0"/>
              </a:rPr>
              <a:t>balancore basics: changing habits in 50 days</a:t>
            </a:r>
          </a:p>
          <a:p>
            <a:pPr algn="ctr"/>
            <a:r>
              <a:rPr lang="en-GB" sz="823" dirty="0">
                <a:solidFill>
                  <a:schemeClr val="bg1">
                    <a:lumMod val="65000"/>
                  </a:schemeClr>
                </a:solidFill>
                <a:latin typeface="Copperplate" charset="0"/>
                <a:ea typeface="Copperplate" charset="0"/>
                <a:cs typeface="Copperplate" charset="0"/>
              </a:rPr>
              <a:t>Download from </a:t>
            </a:r>
            <a:r>
              <a:rPr lang="en-GB" sz="823" dirty="0" err="1">
                <a:solidFill>
                  <a:schemeClr val="bg1">
                    <a:lumMod val="65000"/>
                  </a:schemeClr>
                </a:solidFill>
                <a:latin typeface="Copperplate" charset="0"/>
                <a:ea typeface="Copperplate" charset="0"/>
                <a:cs typeface="Copperplate" charset="0"/>
              </a:rPr>
              <a:t>www.balancorehealth.com</a:t>
            </a:r>
            <a:endParaRPr lang="en-GB" sz="823" dirty="0">
              <a:solidFill>
                <a:schemeClr val="bg1">
                  <a:lumMod val="65000"/>
                </a:schemeClr>
              </a:solidFill>
              <a:latin typeface="Copperplate" charset="0"/>
              <a:ea typeface="Copperplate" charset="0"/>
              <a:cs typeface="Copperplate" charset="0"/>
            </a:endParaRPr>
          </a:p>
        </p:txBody>
      </p:sp>
      <p:sp>
        <p:nvSpPr>
          <p:cNvPr id="18" name="Rectangle 17"/>
          <p:cNvSpPr/>
          <p:nvPr/>
        </p:nvSpPr>
        <p:spPr>
          <a:xfrm>
            <a:off x="901760" y="1020894"/>
            <a:ext cx="2051433" cy="5556778"/>
          </a:xfrm>
          <a:prstGeom prst="rect">
            <a:avLst/>
          </a:prstGeom>
        </p:spPr>
        <p:txBody>
          <a:bodyPr wrap="square">
            <a:spAutoFit/>
          </a:bodyPr>
          <a:lstStyle/>
          <a:p>
            <a:r>
              <a:rPr lang="en-US" sz="588" dirty="0">
                <a:latin typeface="Copperplate Gothic Light" charset="0"/>
                <a:ea typeface="Copperplate Gothic Light" charset="0"/>
                <a:cs typeface="Copperplate Gothic Light" charset="0"/>
              </a:rPr>
              <a:t>Pelvic Floor</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1. Standing up hip curl</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2. Standing up knee raise</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3. Lying on floor, balloon press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Diastasis recti</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1. Downward dog</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2. Head curl / Knee raise</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3. Superman / Wing mirror</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Shoulders/Back:</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1. Arm opener</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2. Chest opener</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3. Bent over row</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Loose Hips:</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1. Elastic leg rock</a:t>
            </a:r>
            <a:br>
              <a:rPr lang="en-US" sz="588" dirty="0">
                <a:latin typeface="Copperplate Gothic Light" charset="0"/>
                <a:ea typeface="Copperplate Gothic Light" charset="0"/>
                <a:cs typeface="Copperplate Gothic Light" charset="0"/>
              </a:rPr>
            </a:br>
            <a:r>
              <a:rPr lang="en-US" sz="588" dirty="0">
                <a:latin typeface="Copperplate Gothic Light" charset="0"/>
                <a:ea typeface="Copperplate Gothic Light" charset="0"/>
                <a:cs typeface="Copperplate Gothic Light" charset="0"/>
              </a:rPr>
              <a:t>2. Side lying leg lift and kick</a:t>
            </a:r>
          </a:p>
          <a:p>
            <a:r>
              <a:rPr lang="en-US" sz="588" dirty="0">
                <a:latin typeface="Copperplate Gothic Light" charset="0"/>
                <a:ea typeface="Copperplate Gothic Light" charset="0"/>
                <a:cs typeface="Copperplate Gothic Light" charset="0"/>
              </a:rPr>
              <a:t>3. Kneeling side leg lift</a:t>
            </a:r>
            <a:endParaRPr lang="en-US" sz="1058" dirty="0"/>
          </a:p>
          <a:p>
            <a:endParaRPr lang="en-US" sz="1058" dirty="0"/>
          </a:p>
          <a:p>
            <a:endParaRPr lang="en-US" sz="1058" dirty="0"/>
          </a:p>
          <a:p>
            <a:endParaRPr lang="en-US" sz="1058" dirty="0"/>
          </a:p>
          <a:p>
            <a:pPr lvl="0"/>
            <a:endParaRPr lang="en-US" sz="588" dirty="0">
              <a:solidFill>
                <a:prstClr val="black"/>
              </a:solidFill>
              <a:latin typeface="Copperplate Gothic Light" charset="0"/>
              <a:ea typeface="Copperplate Gothic Light" charset="0"/>
              <a:cs typeface="Copperplate Gothic Light" charset="0"/>
            </a:endParaRPr>
          </a:p>
          <a:p>
            <a:pPr lvl="0"/>
            <a:r>
              <a:rPr lang="en-US" sz="588" b="1" dirty="0">
                <a:solidFill>
                  <a:prstClr val="black"/>
                </a:solidFill>
                <a:latin typeface="Copperplate Gothic Light" charset="0"/>
                <a:ea typeface="Copperplate Gothic Light" charset="0"/>
                <a:cs typeface="Copperplate Gothic Light" charset="0"/>
              </a:rPr>
              <a:t>Low intensity exercise (daily):</a:t>
            </a:r>
          </a:p>
          <a:p>
            <a:pPr lvl="0"/>
            <a:r>
              <a:rPr lang="en-US" sz="588" dirty="0">
                <a:solidFill>
                  <a:prstClr val="black"/>
                </a:solidFill>
                <a:latin typeface="Copperplate Gothic Light" charset="0"/>
                <a:ea typeface="Copperplate Gothic Light" charset="0"/>
                <a:cs typeface="Copperplate Gothic Light" charset="0"/>
              </a:rPr>
              <a:t>Walking</a:t>
            </a:r>
          </a:p>
          <a:p>
            <a:pPr lvl="0"/>
            <a:r>
              <a:rPr lang="en-US" sz="588" dirty="0">
                <a:solidFill>
                  <a:prstClr val="black"/>
                </a:solidFill>
                <a:latin typeface="Copperplate Gothic Light" charset="0"/>
                <a:ea typeface="Copperplate Gothic Light" charset="0"/>
                <a:cs typeface="Copperplate Gothic Light" charset="0"/>
              </a:rPr>
              <a:t>Swimming</a:t>
            </a:r>
          </a:p>
          <a:p>
            <a:pPr lvl="0"/>
            <a:r>
              <a:rPr lang="en-US" sz="588" dirty="0">
                <a:solidFill>
                  <a:prstClr val="black"/>
                </a:solidFill>
                <a:latin typeface="Copperplate Gothic Light" charset="0"/>
                <a:ea typeface="Copperplate Gothic Light" charset="0"/>
                <a:cs typeface="Copperplate Gothic Light" charset="0"/>
              </a:rPr>
              <a:t>Yoga</a:t>
            </a:r>
          </a:p>
          <a:p>
            <a:pPr lvl="0"/>
            <a:r>
              <a:rPr lang="en-US" sz="588" dirty="0">
                <a:solidFill>
                  <a:prstClr val="black"/>
                </a:solidFill>
                <a:latin typeface="Copperplate Gothic Light" charset="0"/>
                <a:ea typeface="Copperplate Gothic Light" charset="0"/>
                <a:cs typeface="Copperplate Gothic Light" charset="0"/>
              </a:rPr>
              <a:t>Dancing</a:t>
            </a:r>
          </a:p>
          <a:p>
            <a:pPr lvl="0"/>
            <a:r>
              <a:rPr lang="en-US" sz="588" dirty="0">
                <a:solidFill>
                  <a:prstClr val="black"/>
                </a:solidFill>
                <a:latin typeface="Copperplate Gothic Light" charset="0"/>
                <a:ea typeface="Copperplate Gothic Light" charset="0"/>
                <a:cs typeface="Copperplate Gothic Light" charset="0"/>
              </a:rPr>
              <a:t>Cleaning</a:t>
            </a:r>
          </a:p>
          <a:p>
            <a:pPr lvl="0"/>
            <a:r>
              <a:rPr lang="en-US" sz="588" dirty="0">
                <a:solidFill>
                  <a:prstClr val="black"/>
                </a:solidFill>
                <a:latin typeface="Copperplate Gothic Light" charset="0"/>
                <a:ea typeface="Copperplate Gothic Light" charset="0"/>
                <a:cs typeface="Copperplate Gothic Light" charset="0"/>
              </a:rPr>
              <a:t>Standing</a:t>
            </a:r>
          </a:p>
          <a:p>
            <a:pPr lvl="0"/>
            <a:r>
              <a:rPr lang="en-US" sz="588" dirty="0">
                <a:solidFill>
                  <a:prstClr val="black"/>
                </a:solidFill>
                <a:latin typeface="Copperplate Gothic Light" charset="0"/>
                <a:ea typeface="Copperplate Gothic Light" charset="0"/>
                <a:cs typeface="Copperplate Gothic Light" charset="0"/>
              </a:rPr>
              <a:t>Shopping</a:t>
            </a:r>
          </a:p>
          <a:p>
            <a:pPr lvl="0"/>
            <a:r>
              <a:rPr lang="en-US" sz="588" dirty="0">
                <a:solidFill>
                  <a:prstClr val="black"/>
                </a:solidFill>
                <a:latin typeface="Copperplate Gothic Light" charset="0"/>
                <a:ea typeface="Copperplate Gothic Light" charset="0"/>
                <a:cs typeface="Copperplate Gothic Light" charset="0"/>
              </a:rPr>
              <a:t>Pilates</a:t>
            </a:r>
          </a:p>
          <a:p>
            <a:pPr lvl="0"/>
            <a:endParaRPr lang="en-US" sz="588" dirty="0">
              <a:solidFill>
                <a:prstClr val="black"/>
              </a:solidFill>
              <a:latin typeface="Copperplate Gothic Light" charset="0"/>
              <a:ea typeface="Copperplate Gothic Light" charset="0"/>
              <a:cs typeface="Copperplate Gothic Light" charset="0"/>
            </a:endParaRPr>
          </a:p>
          <a:p>
            <a:pPr lvl="0"/>
            <a:endParaRPr lang="en-US" sz="588" dirty="0">
              <a:solidFill>
                <a:prstClr val="black"/>
              </a:solidFill>
              <a:latin typeface="Copperplate Gothic Light" charset="0"/>
              <a:ea typeface="Copperplate Gothic Light" charset="0"/>
              <a:cs typeface="Copperplate Gothic Light" charset="0"/>
            </a:endParaRPr>
          </a:p>
          <a:p>
            <a:pPr lvl="0"/>
            <a:endParaRPr lang="en-US" sz="588" dirty="0">
              <a:solidFill>
                <a:prstClr val="black"/>
              </a:solidFill>
              <a:latin typeface="Copperplate Gothic Light" charset="0"/>
              <a:ea typeface="Copperplate Gothic Light" charset="0"/>
              <a:cs typeface="Copperplate Gothic Light" charset="0"/>
            </a:endParaRPr>
          </a:p>
          <a:p>
            <a:pPr lvl="0"/>
            <a:r>
              <a:rPr lang="en-US" sz="588" b="1" dirty="0">
                <a:solidFill>
                  <a:prstClr val="black"/>
                </a:solidFill>
                <a:latin typeface="Copperplate Gothic Light" charset="0"/>
                <a:ea typeface="Copperplate Gothic Light" charset="0"/>
                <a:cs typeface="Copperplate Gothic Light" charset="0"/>
              </a:rPr>
              <a:t>High intensity exercise </a:t>
            </a:r>
            <a:r>
              <a:rPr lang="en-US" sz="588" dirty="0">
                <a:solidFill>
                  <a:prstClr val="black"/>
                </a:solidFill>
                <a:latin typeface="Copperplate Gothic Light" charset="0"/>
                <a:ea typeface="Copperplate Gothic Light" charset="0"/>
                <a:cs typeface="Copperplate Gothic Light" charset="0"/>
              </a:rPr>
              <a:t>(3-4 x weekly, 6-16 min heart raisers and resistance work)</a:t>
            </a:r>
          </a:p>
          <a:p>
            <a:r>
              <a:rPr lang="en-US" sz="588" dirty="0">
                <a:solidFill>
                  <a:prstClr val="black"/>
                </a:solidFill>
                <a:latin typeface="Copperplate Gothic Light" charset="0"/>
                <a:ea typeface="Copperplate Gothic Light" charset="0"/>
                <a:cs typeface="Copperplate Gothic Light" charset="0"/>
              </a:rPr>
              <a:t/>
            </a:r>
            <a:br>
              <a:rPr lang="en-US" sz="588" dirty="0">
                <a:solidFill>
                  <a:prstClr val="black"/>
                </a:solidFill>
                <a:latin typeface="Copperplate Gothic Light" charset="0"/>
                <a:ea typeface="Copperplate Gothic Light" charset="0"/>
                <a:cs typeface="Copperplate Gothic Light" charset="0"/>
              </a:rPr>
            </a:br>
            <a:endParaRPr lang="en-US" sz="588" dirty="0">
              <a:solidFill>
                <a:prstClr val="black"/>
              </a:solidFill>
              <a:latin typeface="Copperplate Gothic Light" charset="0"/>
              <a:ea typeface="Copperplate Gothic Light" charset="0"/>
              <a:cs typeface="Copperplate Gothic Light" charset="0"/>
            </a:endParaRPr>
          </a:p>
          <a:p>
            <a:r>
              <a:rPr lang="en-US" sz="588" dirty="0">
                <a:solidFill>
                  <a:prstClr val="black"/>
                </a:solidFill>
                <a:latin typeface="Copperplate Gothic Light" charset="0"/>
                <a:ea typeface="Copperplate Gothic Light" charset="0"/>
                <a:cs typeface="Copperplate Gothic Light" charset="0"/>
              </a:rPr>
              <a:t>15 squats, 15 burpees, 15 press-ups (REPEAT x2) </a:t>
            </a:r>
          </a:p>
          <a:p>
            <a:r>
              <a:rPr lang="en-US" sz="588" dirty="0">
                <a:solidFill>
                  <a:prstClr val="black"/>
                </a:solidFill>
                <a:latin typeface="Copperplate Gothic Light" charset="0"/>
                <a:ea typeface="Copperplate Gothic Light" charset="0"/>
                <a:cs typeface="Copperplate Gothic Light" charset="0"/>
              </a:rPr>
              <a:t/>
            </a:r>
            <a:br>
              <a:rPr lang="en-US" sz="588" dirty="0">
                <a:solidFill>
                  <a:prstClr val="black"/>
                </a:solidFill>
                <a:latin typeface="Copperplate Gothic Light" charset="0"/>
                <a:ea typeface="Copperplate Gothic Light" charset="0"/>
                <a:cs typeface="Copperplate Gothic Light" charset="0"/>
              </a:rPr>
            </a:br>
            <a:endParaRPr lang="en-US" sz="588" dirty="0">
              <a:solidFill>
                <a:prstClr val="black"/>
              </a:solidFill>
              <a:latin typeface="Copperplate Gothic Light" charset="0"/>
              <a:ea typeface="Copperplate Gothic Light" charset="0"/>
              <a:cs typeface="Copperplate Gothic Light" charset="0"/>
            </a:endParaRPr>
          </a:p>
          <a:p>
            <a:r>
              <a:rPr lang="en-US" sz="588" dirty="0">
                <a:solidFill>
                  <a:prstClr val="black"/>
                </a:solidFill>
                <a:latin typeface="Copperplate Gothic Light" charset="0"/>
                <a:ea typeface="Copperplate Gothic Light" charset="0"/>
                <a:cs typeface="Copperplate Gothic Light" charset="0"/>
              </a:rPr>
              <a:t>30 alternating lunges, 30 mountain climbers, 30 alternating bent over rows (REPEAT X2)</a:t>
            </a:r>
          </a:p>
          <a:p>
            <a:r>
              <a:rPr lang="en-US" sz="588" dirty="0">
                <a:solidFill>
                  <a:prstClr val="black"/>
                </a:solidFill>
                <a:latin typeface="Copperplate Gothic Light" charset="0"/>
                <a:ea typeface="Copperplate Gothic Light" charset="0"/>
                <a:cs typeface="Copperplate Gothic Light" charset="0"/>
              </a:rPr>
              <a:t/>
            </a:r>
            <a:br>
              <a:rPr lang="en-US" sz="588" dirty="0">
                <a:solidFill>
                  <a:prstClr val="black"/>
                </a:solidFill>
                <a:latin typeface="Copperplate Gothic Light" charset="0"/>
                <a:ea typeface="Copperplate Gothic Light" charset="0"/>
                <a:cs typeface="Copperplate Gothic Light" charset="0"/>
              </a:rPr>
            </a:br>
            <a:endParaRPr lang="en-US" sz="588" dirty="0">
              <a:solidFill>
                <a:prstClr val="black"/>
              </a:solidFill>
              <a:latin typeface="Copperplate Gothic Light" charset="0"/>
              <a:ea typeface="Copperplate Gothic Light" charset="0"/>
              <a:cs typeface="Copperplate Gothic Light" charset="0"/>
            </a:endParaRPr>
          </a:p>
          <a:p>
            <a:r>
              <a:rPr lang="en-US" sz="588" dirty="0">
                <a:solidFill>
                  <a:prstClr val="black"/>
                </a:solidFill>
                <a:latin typeface="Copperplate Gothic Light" charset="0"/>
                <a:ea typeface="Copperplate Gothic Light" charset="0"/>
                <a:cs typeface="Copperplate Gothic Light" charset="0"/>
              </a:rPr>
              <a:t>30 alternating side leg lifts, 30 alternating side high step ups, 30 alternating </a:t>
            </a:r>
            <a:r>
              <a:rPr lang="en-US" sz="588" dirty="0" err="1">
                <a:solidFill>
                  <a:prstClr val="black"/>
                </a:solidFill>
                <a:latin typeface="Copperplate Gothic Light" charset="0"/>
                <a:ea typeface="Copperplate Gothic Light" charset="0"/>
                <a:cs typeface="Copperplate Gothic Light" charset="0"/>
              </a:rPr>
              <a:t>lat</a:t>
            </a:r>
            <a:r>
              <a:rPr lang="en-US" sz="588" dirty="0">
                <a:solidFill>
                  <a:prstClr val="black"/>
                </a:solidFill>
                <a:latin typeface="Copperplate Gothic Light" charset="0"/>
                <a:ea typeface="Copperplate Gothic Light" charset="0"/>
                <a:cs typeface="Copperplate Gothic Light" charset="0"/>
              </a:rPr>
              <a:t> raises (REPEAT X2)</a:t>
            </a:r>
          </a:p>
          <a:p>
            <a:r>
              <a:rPr lang="en-US" sz="588" dirty="0">
                <a:solidFill>
                  <a:prstClr val="black"/>
                </a:solidFill>
                <a:latin typeface="Copperplate Gothic Light" charset="0"/>
                <a:ea typeface="Copperplate Gothic Light" charset="0"/>
                <a:cs typeface="Copperplate Gothic Light" charset="0"/>
              </a:rPr>
              <a:t/>
            </a:r>
            <a:br>
              <a:rPr lang="en-US" sz="588" dirty="0">
                <a:solidFill>
                  <a:prstClr val="black"/>
                </a:solidFill>
                <a:latin typeface="Copperplate Gothic Light" charset="0"/>
                <a:ea typeface="Copperplate Gothic Light" charset="0"/>
                <a:cs typeface="Copperplate Gothic Light" charset="0"/>
              </a:rPr>
            </a:br>
            <a:endParaRPr lang="en-US" sz="588" dirty="0">
              <a:solidFill>
                <a:prstClr val="black"/>
              </a:solidFill>
              <a:latin typeface="Copperplate Gothic Light" charset="0"/>
              <a:ea typeface="Copperplate Gothic Light" charset="0"/>
              <a:cs typeface="Copperplate Gothic Light" charset="0"/>
            </a:endParaRPr>
          </a:p>
          <a:p>
            <a:r>
              <a:rPr lang="en-US" sz="588" dirty="0">
                <a:solidFill>
                  <a:prstClr val="black"/>
                </a:solidFill>
                <a:latin typeface="Copperplate Gothic Light" charset="0"/>
                <a:ea typeface="Copperplate Gothic Light" charset="0"/>
                <a:cs typeface="Copperplate Gothic Light" charset="0"/>
              </a:rPr>
              <a:t>30 alternating superman, 30 skips, 15 dropping downward dogs (into all 4s). (REPEAT X2)</a:t>
            </a:r>
          </a:p>
          <a:p>
            <a:pPr lvl="0"/>
            <a:endParaRPr lang="en-US" sz="588" dirty="0">
              <a:solidFill>
                <a:prstClr val="black"/>
              </a:solidFill>
              <a:latin typeface="Copperplate Gothic Light" charset="0"/>
              <a:ea typeface="Copperplate Gothic Light" charset="0"/>
              <a:cs typeface="Copperplate Gothic Light" charset="0"/>
            </a:endParaRPr>
          </a:p>
          <a:p>
            <a:endParaRPr lang="en-US" sz="588" dirty="0">
              <a:solidFill>
                <a:prstClr val="black"/>
              </a:solidFill>
              <a:latin typeface="Copperplate Gothic Light" charset="0"/>
              <a:ea typeface="Copperplate Gothic Light" charset="0"/>
              <a:cs typeface="Copperplate Gothic Light" charset="0"/>
            </a:endParaRPr>
          </a:p>
        </p:txBody>
      </p:sp>
      <p:pic>
        <p:nvPicPr>
          <p:cNvPr id="23" name="Picture 22"/>
          <p:cNvPicPr>
            <a:picLocks noChangeAspect="1"/>
          </p:cNvPicPr>
          <p:nvPr/>
        </p:nvPicPr>
        <p:blipFill>
          <a:blip r:embed="rId2"/>
          <a:stretch>
            <a:fillRect/>
          </a:stretch>
        </p:blipFill>
        <p:spPr>
          <a:xfrm>
            <a:off x="740691" y="3324648"/>
            <a:ext cx="134422" cy="126954"/>
          </a:xfrm>
          <a:prstGeom prst="rect">
            <a:avLst/>
          </a:prstGeom>
        </p:spPr>
      </p:pic>
      <p:pic>
        <p:nvPicPr>
          <p:cNvPr id="24" name="Picture 23"/>
          <p:cNvPicPr>
            <a:picLocks noChangeAspect="1"/>
          </p:cNvPicPr>
          <p:nvPr/>
        </p:nvPicPr>
        <p:blipFill>
          <a:blip r:embed="rId2"/>
          <a:stretch>
            <a:fillRect/>
          </a:stretch>
        </p:blipFill>
        <p:spPr>
          <a:xfrm>
            <a:off x="739906" y="3894141"/>
            <a:ext cx="134422" cy="126954"/>
          </a:xfrm>
          <a:prstGeom prst="rect">
            <a:avLst/>
          </a:prstGeom>
        </p:spPr>
      </p:pic>
      <p:pic>
        <p:nvPicPr>
          <p:cNvPr id="28" name="Picture 27"/>
          <p:cNvPicPr>
            <a:picLocks noChangeAspect="1"/>
          </p:cNvPicPr>
          <p:nvPr/>
        </p:nvPicPr>
        <p:blipFill>
          <a:blip r:embed="rId2"/>
          <a:stretch>
            <a:fillRect/>
          </a:stretch>
        </p:blipFill>
        <p:spPr>
          <a:xfrm>
            <a:off x="739906" y="4039087"/>
            <a:ext cx="134422" cy="126954"/>
          </a:xfrm>
          <a:prstGeom prst="rect">
            <a:avLst/>
          </a:prstGeom>
        </p:spPr>
      </p:pic>
      <p:pic>
        <p:nvPicPr>
          <p:cNvPr id="29" name="Picture 28"/>
          <p:cNvPicPr>
            <a:picLocks noChangeAspect="1"/>
          </p:cNvPicPr>
          <p:nvPr/>
        </p:nvPicPr>
        <p:blipFill>
          <a:blip r:embed="rId2"/>
          <a:stretch>
            <a:fillRect/>
          </a:stretch>
        </p:blipFill>
        <p:spPr>
          <a:xfrm>
            <a:off x="780520" y="5554561"/>
            <a:ext cx="134422" cy="126954"/>
          </a:xfrm>
          <a:prstGeom prst="rect">
            <a:avLst/>
          </a:prstGeom>
        </p:spPr>
      </p:pic>
      <p:pic>
        <p:nvPicPr>
          <p:cNvPr id="30" name="Picture 29"/>
          <p:cNvPicPr>
            <a:picLocks noChangeAspect="1"/>
          </p:cNvPicPr>
          <p:nvPr/>
        </p:nvPicPr>
        <p:blipFill>
          <a:blip r:embed="rId2"/>
          <a:stretch>
            <a:fillRect/>
          </a:stretch>
        </p:blipFill>
        <p:spPr>
          <a:xfrm>
            <a:off x="780520" y="5965832"/>
            <a:ext cx="134422" cy="126954"/>
          </a:xfrm>
          <a:prstGeom prst="rect">
            <a:avLst/>
          </a:prstGeom>
        </p:spPr>
      </p:pic>
      <p:pic>
        <p:nvPicPr>
          <p:cNvPr id="31" name="Picture 30"/>
          <p:cNvPicPr>
            <a:picLocks noChangeAspect="1"/>
          </p:cNvPicPr>
          <p:nvPr/>
        </p:nvPicPr>
        <p:blipFill>
          <a:blip r:embed="rId2"/>
          <a:stretch>
            <a:fillRect/>
          </a:stretch>
        </p:blipFill>
        <p:spPr>
          <a:xfrm>
            <a:off x="780520" y="4819444"/>
            <a:ext cx="134422" cy="126954"/>
          </a:xfrm>
          <a:prstGeom prst="rect">
            <a:avLst/>
          </a:prstGeom>
        </p:spPr>
      </p:pic>
      <p:pic>
        <p:nvPicPr>
          <p:cNvPr id="32" name="Picture 31"/>
          <p:cNvPicPr>
            <a:picLocks noChangeAspect="1"/>
          </p:cNvPicPr>
          <p:nvPr/>
        </p:nvPicPr>
        <p:blipFill>
          <a:blip r:embed="rId2"/>
          <a:stretch>
            <a:fillRect/>
          </a:stretch>
        </p:blipFill>
        <p:spPr>
          <a:xfrm>
            <a:off x="780520" y="5182380"/>
            <a:ext cx="134422" cy="126954"/>
          </a:xfrm>
          <a:prstGeom prst="rect">
            <a:avLst/>
          </a:prstGeom>
        </p:spPr>
      </p:pic>
      <p:pic>
        <p:nvPicPr>
          <p:cNvPr id="33" name="Picture 32"/>
          <p:cNvPicPr>
            <a:picLocks noChangeAspect="1"/>
          </p:cNvPicPr>
          <p:nvPr/>
        </p:nvPicPr>
        <p:blipFill>
          <a:blip r:embed="rId2"/>
          <a:stretch>
            <a:fillRect/>
          </a:stretch>
        </p:blipFill>
        <p:spPr>
          <a:xfrm>
            <a:off x="739906" y="3467154"/>
            <a:ext cx="134422" cy="126954"/>
          </a:xfrm>
          <a:prstGeom prst="rect">
            <a:avLst/>
          </a:prstGeom>
        </p:spPr>
      </p:pic>
      <p:pic>
        <p:nvPicPr>
          <p:cNvPr id="34" name="Picture 33"/>
          <p:cNvPicPr>
            <a:picLocks noChangeAspect="1"/>
          </p:cNvPicPr>
          <p:nvPr/>
        </p:nvPicPr>
        <p:blipFill>
          <a:blip r:embed="rId2"/>
          <a:stretch>
            <a:fillRect/>
          </a:stretch>
        </p:blipFill>
        <p:spPr>
          <a:xfrm>
            <a:off x="739906" y="3605564"/>
            <a:ext cx="134422" cy="126954"/>
          </a:xfrm>
          <a:prstGeom prst="rect">
            <a:avLst/>
          </a:prstGeom>
        </p:spPr>
      </p:pic>
      <p:pic>
        <p:nvPicPr>
          <p:cNvPr id="35" name="Picture 34"/>
          <p:cNvPicPr>
            <a:picLocks noChangeAspect="1"/>
          </p:cNvPicPr>
          <p:nvPr/>
        </p:nvPicPr>
        <p:blipFill>
          <a:blip r:embed="rId2"/>
          <a:stretch>
            <a:fillRect/>
          </a:stretch>
        </p:blipFill>
        <p:spPr>
          <a:xfrm>
            <a:off x="739906" y="3750653"/>
            <a:ext cx="134422" cy="126954"/>
          </a:xfrm>
          <a:prstGeom prst="rect">
            <a:avLst/>
          </a:prstGeom>
        </p:spPr>
      </p:pic>
      <p:sp>
        <p:nvSpPr>
          <p:cNvPr id="37" name="TextBox 36"/>
          <p:cNvSpPr txBox="1"/>
          <p:nvPr/>
        </p:nvSpPr>
        <p:spPr>
          <a:xfrm>
            <a:off x="695331" y="2815705"/>
            <a:ext cx="4023404" cy="526554"/>
          </a:xfrm>
          <a:prstGeom prst="rect">
            <a:avLst/>
          </a:prstGeom>
          <a:noFill/>
        </p:spPr>
        <p:txBody>
          <a:bodyPr wrap="square" rtlCol="0">
            <a:spAutoFit/>
          </a:bodyPr>
          <a:lstStyle/>
          <a:p>
            <a:r>
              <a:rPr lang="en-GB" sz="1411" dirty="0">
                <a:solidFill>
                  <a:srgbClr val="759194"/>
                </a:solidFill>
                <a:latin typeface="Copperplate" charset="0"/>
                <a:ea typeface="Copperplate" charset="0"/>
                <a:cs typeface="Copperplate" charset="0"/>
              </a:rPr>
              <a:t>Today I choose to boost metabolism by doing</a:t>
            </a:r>
            <a:r>
              <a:rPr lang="mr-IN" sz="1411" dirty="0">
                <a:solidFill>
                  <a:srgbClr val="759194"/>
                </a:solidFill>
                <a:latin typeface="Copperplate" charset="0"/>
                <a:ea typeface="Copperplate" charset="0"/>
                <a:cs typeface="Copperplate" charset="0"/>
              </a:rPr>
              <a:t>…</a:t>
            </a:r>
            <a:endParaRPr lang="en-GB" sz="529" dirty="0">
              <a:solidFill>
                <a:srgbClr val="759194"/>
              </a:solidFill>
              <a:latin typeface="American Typewriter" charset="0"/>
              <a:ea typeface="American Typewriter" charset="0"/>
              <a:cs typeface="American Typewriter" charset="0"/>
            </a:endParaRPr>
          </a:p>
        </p:txBody>
      </p:sp>
      <p:sp>
        <p:nvSpPr>
          <p:cNvPr id="5" name="TextBox 4"/>
          <p:cNvSpPr txBox="1"/>
          <p:nvPr/>
        </p:nvSpPr>
        <p:spPr>
          <a:xfrm rot="1214694">
            <a:off x="3780935" y="511366"/>
            <a:ext cx="1512056" cy="923330"/>
          </a:xfrm>
          <a:prstGeom prst="rect">
            <a:avLst/>
          </a:prstGeom>
          <a:solidFill>
            <a:schemeClr val="bg1">
              <a:lumMod val="85000"/>
            </a:schemeClr>
          </a:solidFill>
        </p:spPr>
        <p:txBody>
          <a:bodyPr wrap="square" rtlCol="0">
            <a:spAutoFit/>
          </a:bodyPr>
          <a:lstStyle/>
          <a:p>
            <a:r>
              <a:rPr lang="en-US" sz="900" dirty="0">
                <a:solidFill>
                  <a:schemeClr val="bg1">
                    <a:lumMod val="50000"/>
                  </a:schemeClr>
                </a:solidFill>
                <a:latin typeface="Bradley Hand" charset="0"/>
                <a:ea typeface="Bradley Hand" charset="0"/>
                <a:cs typeface="Bradley Hand" charset="0"/>
              </a:rPr>
              <a:t>Ticking off </a:t>
            </a:r>
            <a:r>
              <a:rPr lang="en-US" sz="900" smtClean="0">
                <a:solidFill>
                  <a:schemeClr val="bg1">
                    <a:lumMod val="50000"/>
                  </a:schemeClr>
                </a:solidFill>
                <a:latin typeface="Bradley Hand" charset="0"/>
                <a:ea typeface="Bradley Hand" charset="0"/>
                <a:cs typeface="Bradley Hand" charset="0"/>
              </a:rPr>
              <a:t>which activity </a:t>
            </a:r>
            <a:r>
              <a:rPr lang="en-US" sz="900" dirty="0">
                <a:solidFill>
                  <a:schemeClr val="bg1">
                    <a:lumMod val="50000"/>
                  </a:schemeClr>
                </a:solidFill>
                <a:latin typeface="Bradley Hand" charset="0"/>
                <a:ea typeface="Bradley Hand" charset="0"/>
                <a:cs typeface="Bradley Hand" charset="0"/>
              </a:rPr>
              <a:t>you’ve managed each week can boost self-esteem and enjoyment in the activity, as well as </a:t>
            </a:r>
            <a:r>
              <a:rPr lang="en-US" sz="900">
                <a:solidFill>
                  <a:schemeClr val="bg1">
                    <a:lumMod val="50000"/>
                  </a:schemeClr>
                </a:solidFill>
                <a:latin typeface="Bradley Hand" charset="0"/>
                <a:ea typeface="Bradley Hand" charset="0"/>
                <a:cs typeface="Bradley Hand" charset="0"/>
              </a:rPr>
              <a:t>encourage you to do it again!</a:t>
            </a:r>
            <a:endParaRPr lang="en-US" sz="900" dirty="0">
              <a:solidFill>
                <a:schemeClr val="bg1">
                  <a:lumMod val="50000"/>
                </a:schemeClr>
              </a:solidFill>
              <a:latin typeface="Bradley Hand" charset="0"/>
              <a:ea typeface="Bradley Hand" charset="0"/>
              <a:cs typeface="Bradley Hand" charset="0"/>
            </a:endParaRPr>
          </a:p>
        </p:txBody>
      </p:sp>
      <p:pic>
        <p:nvPicPr>
          <p:cNvPr id="26"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50854" b="27628"/>
          <a:stretch/>
        </p:blipFill>
        <p:spPr>
          <a:xfrm>
            <a:off x="-39199" y="6457457"/>
            <a:ext cx="5416062" cy="728408"/>
          </a:xfrm>
          <a:prstGeom prst="rect">
            <a:avLst/>
          </a:prstGeom>
        </p:spPr>
      </p:pic>
      <p:sp>
        <p:nvSpPr>
          <p:cNvPr id="36" name="TextBox 35"/>
          <p:cNvSpPr txBox="1"/>
          <p:nvPr/>
        </p:nvSpPr>
        <p:spPr>
          <a:xfrm>
            <a:off x="2283104" y="1662258"/>
            <a:ext cx="2019765" cy="707886"/>
          </a:xfrm>
          <a:prstGeom prst="rect">
            <a:avLst/>
          </a:prstGeom>
          <a:solidFill>
            <a:schemeClr val="accent4">
              <a:lumMod val="40000"/>
              <a:lumOff val="60000"/>
            </a:schemeClr>
          </a:solidFill>
        </p:spPr>
        <p:txBody>
          <a:bodyPr wrap="square" rtlCol="0">
            <a:spAutoFit/>
          </a:bodyPr>
          <a:lstStyle/>
          <a:p>
            <a:r>
              <a:rPr lang="en-US" sz="800" dirty="0" smtClean="0">
                <a:solidFill>
                  <a:schemeClr val="bg1">
                    <a:lumMod val="50000"/>
                  </a:schemeClr>
                </a:solidFill>
                <a:latin typeface="Bradley Hand" charset="0"/>
                <a:ea typeface="Bradley Hand" charset="0"/>
                <a:cs typeface="Bradley Hand" charset="0"/>
              </a:rPr>
              <a:t>By doing just one of these sets of 3 a day, repeating each exercise about 10-15 times and then repeating them for a second round, you will see definition and </a:t>
            </a:r>
            <a:r>
              <a:rPr lang="en-US" sz="800" smtClean="0">
                <a:solidFill>
                  <a:schemeClr val="bg1">
                    <a:lumMod val="50000"/>
                  </a:schemeClr>
                </a:solidFill>
                <a:latin typeface="Bradley Hand" charset="0"/>
                <a:ea typeface="Bradley Hand" charset="0"/>
                <a:cs typeface="Bradley Hand" charset="0"/>
              </a:rPr>
              <a:t>tone across key areas of your body.</a:t>
            </a:r>
            <a:endParaRPr lang="en-US" sz="800" dirty="0">
              <a:solidFill>
                <a:schemeClr val="bg1">
                  <a:lumMod val="50000"/>
                </a:schemeClr>
              </a:solidFill>
              <a:latin typeface="Bradley Hand" charset="0"/>
              <a:ea typeface="Bradley Hand" charset="0"/>
              <a:cs typeface="Bradley Hand" charset="0"/>
            </a:endParaRPr>
          </a:p>
        </p:txBody>
      </p:sp>
      <p:sp>
        <p:nvSpPr>
          <p:cNvPr id="38" name="TextBox 37"/>
          <p:cNvSpPr txBox="1"/>
          <p:nvPr/>
        </p:nvSpPr>
        <p:spPr>
          <a:xfrm>
            <a:off x="2283294" y="3473206"/>
            <a:ext cx="2019575" cy="461665"/>
          </a:xfrm>
          <a:prstGeom prst="rect">
            <a:avLst/>
          </a:prstGeom>
          <a:solidFill>
            <a:schemeClr val="accent4">
              <a:lumMod val="40000"/>
              <a:lumOff val="60000"/>
            </a:schemeClr>
          </a:solidFill>
        </p:spPr>
        <p:txBody>
          <a:bodyPr wrap="square" rtlCol="0">
            <a:spAutoFit/>
          </a:bodyPr>
          <a:lstStyle>
            <a:defPPr>
              <a:defRPr lang="en-US"/>
            </a:defPPr>
            <a:lvl1pPr>
              <a:defRPr sz="800">
                <a:solidFill>
                  <a:schemeClr val="bg1">
                    <a:lumMod val="50000"/>
                  </a:schemeClr>
                </a:solidFill>
                <a:latin typeface="Bradley Hand" charset="0"/>
                <a:ea typeface="Bradley Hand" charset="0"/>
                <a:cs typeface="Bradley Hand" charset="0"/>
              </a:defRPr>
            </a:lvl1pPr>
          </a:lstStyle>
          <a:p>
            <a:r>
              <a:rPr lang="en-US" dirty="0"/>
              <a:t>By doing </a:t>
            </a:r>
            <a:r>
              <a:rPr lang="en-US" dirty="0" smtClean="0"/>
              <a:t>Low intensity daily, you’ll set a base metabolism to keep the body supple and to promote slow fat loss.</a:t>
            </a:r>
            <a:endParaRPr lang="en-US" dirty="0"/>
          </a:p>
        </p:txBody>
      </p:sp>
      <p:sp>
        <p:nvSpPr>
          <p:cNvPr id="39" name="TextBox 38"/>
          <p:cNvSpPr txBox="1"/>
          <p:nvPr/>
        </p:nvSpPr>
        <p:spPr>
          <a:xfrm>
            <a:off x="2944729" y="5023677"/>
            <a:ext cx="2208183" cy="830997"/>
          </a:xfrm>
          <a:prstGeom prst="rect">
            <a:avLst/>
          </a:prstGeom>
          <a:solidFill>
            <a:schemeClr val="accent4">
              <a:lumMod val="40000"/>
              <a:lumOff val="60000"/>
            </a:schemeClr>
          </a:solidFill>
        </p:spPr>
        <p:txBody>
          <a:bodyPr wrap="square" rtlCol="0">
            <a:spAutoFit/>
          </a:bodyPr>
          <a:lstStyle>
            <a:defPPr>
              <a:defRPr lang="en-US"/>
            </a:defPPr>
            <a:lvl1pPr>
              <a:defRPr sz="800">
                <a:solidFill>
                  <a:schemeClr val="bg1">
                    <a:lumMod val="50000"/>
                  </a:schemeClr>
                </a:solidFill>
                <a:latin typeface="Bradley Hand" charset="0"/>
                <a:ea typeface="Bradley Hand" charset="0"/>
                <a:cs typeface="Bradley Hand" charset="0"/>
              </a:defRPr>
            </a:lvl1pPr>
          </a:lstStyle>
          <a:p>
            <a:r>
              <a:rPr lang="en-US" dirty="0"/>
              <a:t>By doing </a:t>
            </a:r>
            <a:r>
              <a:rPr lang="en-US" dirty="0" smtClean="0"/>
              <a:t>High intensity exercise if you have the energy, 3-4 times a week and not for more than 16 mins,, you’ll boost your metabolism to establish better cardiovascular health and promote faster fat loss </a:t>
            </a:r>
            <a:r>
              <a:rPr lang="mr-IN" dirty="0" smtClean="0"/>
              <a:t>–</a:t>
            </a:r>
            <a:r>
              <a:rPr lang="en-US" dirty="0" smtClean="0"/>
              <a:t> AS LONG AS you don’t over-do it!</a:t>
            </a:r>
            <a:endParaRPr lang="en-US" dirty="0"/>
          </a:p>
        </p:txBody>
      </p:sp>
    </p:spTree>
    <p:extLst>
      <p:ext uri="{BB962C8B-B14F-4D97-AF65-F5344CB8AC3E}">
        <p14:creationId xmlns:p14="http://schemas.microsoft.com/office/powerpoint/2010/main" val="51511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542" y="542779"/>
            <a:ext cx="3422323" cy="309444"/>
          </a:xfrm>
          <a:prstGeom prst="rect">
            <a:avLst/>
          </a:prstGeom>
          <a:noFill/>
        </p:spPr>
        <p:txBody>
          <a:bodyPr wrap="square" rtlCol="0">
            <a:spAutoFit/>
          </a:bodyPr>
          <a:lstStyle/>
          <a:p>
            <a:r>
              <a:rPr lang="en-GB" sz="1411" dirty="0" smtClean="0">
                <a:solidFill>
                  <a:srgbClr val="759194"/>
                </a:solidFill>
                <a:latin typeface="Copperplate" charset="0"/>
                <a:ea typeface="Copperplate" charset="0"/>
                <a:cs typeface="Copperplate" charset="0"/>
              </a:rPr>
              <a:t>IN YOUR BAG TODAY YOU’LL FIND</a:t>
            </a:r>
            <a:endParaRPr lang="en-GB" sz="529" dirty="0">
              <a:solidFill>
                <a:srgbClr val="759194"/>
              </a:solidFill>
              <a:latin typeface="American Typewriter" charset="0"/>
              <a:ea typeface="American Typewriter" charset="0"/>
              <a:cs typeface="American Typewriter" charset="0"/>
            </a:endParaRPr>
          </a:p>
        </p:txBody>
      </p:sp>
      <p:sp>
        <p:nvSpPr>
          <p:cNvPr id="27" name="TextBox 26"/>
          <p:cNvSpPr txBox="1"/>
          <p:nvPr/>
        </p:nvSpPr>
        <p:spPr>
          <a:xfrm>
            <a:off x="762542" y="12276"/>
            <a:ext cx="3758612" cy="255134"/>
          </a:xfrm>
          <a:prstGeom prst="rect">
            <a:avLst/>
          </a:prstGeom>
          <a:noFill/>
        </p:spPr>
        <p:txBody>
          <a:bodyPr wrap="square" rtlCol="0">
            <a:spAutoFit/>
          </a:bodyPr>
          <a:lstStyle/>
          <a:p>
            <a:pPr algn="ctr"/>
            <a:r>
              <a:rPr lang="en-GB" sz="1058" dirty="0">
                <a:solidFill>
                  <a:schemeClr val="bg1">
                    <a:lumMod val="65000"/>
                  </a:schemeClr>
                </a:solidFill>
                <a:latin typeface="Copperplate" charset="0"/>
                <a:ea typeface="Copperplate" charset="0"/>
                <a:cs typeface="Copperplate" charset="0"/>
              </a:rPr>
              <a:t>balancore basics: changing habits in 50 </a:t>
            </a:r>
            <a:r>
              <a:rPr lang="en-GB" sz="1058" dirty="0" smtClean="0">
                <a:solidFill>
                  <a:schemeClr val="bg1">
                    <a:lumMod val="65000"/>
                  </a:schemeClr>
                </a:solidFill>
                <a:latin typeface="Copperplate" charset="0"/>
                <a:ea typeface="Copperplate" charset="0"/>
                <a:cs typeface="Copperplate" charset="0"/>
              </a:rPr>
              <a:t>days</a:t>
            </a:r>
            <a:endParaRPr lang="en-GB" sz="1058" dirty="0">
              <a:solidFill>
                <a:schemeClr val="bg1">
                  <a:lumMod val="65000"/>
                </a:schemeClr>
              </a:solidFill>
              <a:latin typeface="Copperplate" charset="0"/>
              <a:ea typeface="Copperplate" charset="0"/>
              <a:cs typeface="Copperplate" charset="0"/>
            </a:endParaRPr>
          </a:p>
        </p:txBody>
      </p:sp>
      <p:sp>
        <p:nvSpPr>
          <p:cNvPr id="18" name="Rectangle 17"/>
          <p:cNvSpPr/>
          <p:nvPr/>
        </p:nvSpPr>
        <p:spPr>
          <a:xfrm>
            <a:off x="919683" y="1000956"/>
            <a:ext cx="3444329" cy="4370427"/>
          </a:xfrm>
          <a:prstGeom prst="rect">
            <a:avLst/>
          </a:prstGeom>
        </p:spPr>
        <p:txBody>
          <a:bodyPr wrap="square">
            <a:spAutoFit/>
          </a:bodyPr>
          <a:lstStyle/>
          <a:p>
            <a:r>
              <a:rPr lang="en-US" sz="900" b="1" dirty="0">
                <a:latin typeface="Copperplate Gothic Light" charset="0"/>
                <a:ea typeface="Copperplate Gothic Light" charset="0"/>
                <a:cs typeface="Copperplate Gothic Light" charset="0"/>
              </a:rPr>
              <a:t>HERBAL TEA FROM </a:t>
            </a:r>
            <a:r>
              <a:rPr lang="en-US" sz="900" b="1" dirty="0" smtClean="0">
                <a:latin typeface="Copperplate Gothic Light" charset="0"/>
                <a:ea typeface="Copperplate Gothic Light" charset="0"/>
                <a:cs typeface="Copperplate Gothic Light" charset="0"/>
              </a:rPr>
              <a:t>PUKKA: </a:t>
            </a:r>
            <a:r>
              <a:rPr lang="en-US" sz="700" dirty="0" smtClean="0">
                <a:latin typeface="Copperplate Gothic Light" charset="0"/>
                <a:ea typeface="Copperplate Gothic Light" charset="0"/>
                <a:cs typeface="Copperplate Gothic Light" charset="0"/>
              </a:rPr>
              <a:t>helps to balance energy levels, blood glucose and therefore promote fat loss</a:t>
            </a:r>
          </a:p>
          <a:p>
            <a:endParaRPr lang="en-US" sz="700" dirty="0">
              <a:latin typeface="Copperplate Gothic Light" charset="0"/>
              <a:ea typeface="Copperplate Gothic Light" charset="0"/>
              <a:cs typeface="Copperplate Gothic Light" charset="0"/>
            </a:endParaRPr>
          </a:p>
          <a:p>
            <a:r>
              <a:rPr lang="en-US" sz="900" b="1" dirty="0">
                <a:latin typeface="Copperplate Gothic Light" charset="0"/>
                <a:ea typeface="Copperplate Gothic Light" charset="0"/>
                <a:cs typeface="Copperplate Gothic Light" charset="0"/>
              </a:rPr>
              <a:t>DECADENTLY RAW </a:t>
            </a:r>
            <a:r>
              <a:rPr lang="en-US" sz="900" b="1" dirty="0" smtClean="0">
                <a:latin typeface="Copperplate Gothic Light" charset="0"/>
                <a:ea typeface="Copperplate Gothic Light" charset="0"/>
                <a:cs typeface="Copperplate Gothic Light" charset="0"/>
              </a:rPr>
              <a:t>PROMOTION:</a:t>
            </a:r>
            <a:r>
              <a:rPr lang="en-US" sz="700" dirty="0" smtClean="0">
                <a:latin typeface="Copperplate Gothic Light" charset="0"/>
                <a:ea typeface="Copperplate Gothic Light" charset="0"/>
                <a:cs typeface="Copperplate Gothic Light" charset="0"/>
              </a:rPr>
              <a:t> 10% off Raw Chocolate, created by </a:t>
            </a:r>
            <a:r>
              <a:rPr lang="en-US" sz="700" dirty="0" err="1" smtClean="0">
                <a:latin typeface="Copperplate Gothic Light" charset="0"/>
                <a:ea typeface="Copperplate Gothic Light" charset="0"/>
                <a:cs typeface="Copperplate Gothic Light" charset="0"/>
              </a:rPr>
              <a:t>Ros</a:t>
            </a:r>
            <a:r>
              <a:rPr lang="en-US" sz="700" dirty="0" smtClean="0">
                <a:latin typeface="Copperplate Gothic Light" charset="0"/>
                <a:ea typeface="Copperplate Gothic Light" charset="0"/>
                <a:cs typeface="Copperplate Gothic Light" charset="0"/>
              </a:rPr>
              <a:t> Mulligan who was a </a:t>
            </a:r>
            <a:r>
              <a:rPr lang="en-US" sz="700" dirty="0" err="1" smtClean="0">
                <a:latin typeface="Copperplate Gothic Light" charset="0"/>
                <a:ea typeface="Copperplate Gothic Light" charset="0"/>
                <a:cs typeface="Copperplate Gothic Light" charset="0"/>
              </a:rPr>
              <a:t>pHd</a:t>
            </a:r>
            <a:r>
              <a:rPr lang="en-US" sz="700" dirty="0" smtClean="0">
                <a:latin typeface="Copperplate Gothic Light" charset="0"/>
                <a:ea typeface="Copperplate Gothic Light" charset="0"/>
                <a:cs typeface="Copperplate Gothic Light" charset="0"/>
              </a:rPr>
              <a:t> Scientist in nutrition, then became pregnant and </a:t>
            </a:r>
            <a:r>
              <a:rPr lang="en-US" sz="700" dirty="0" err="1" smtClean="0">
                <a:latin typeface="Copperplate Gothic Light" charset="0"/>
                <a:ea typeface="Copperplate Gothic Light" charset="0"/>
                <a:cs typeface="Copperplate Gothic Light" charset="0"/>
              </a:rPr>
              <a:t>realised</a:t>
            </a:r>
            <a:r>
              <a:rPr lang="en-US" sz="700" dirty="0" smtClean="0">
                <a:latin typeface="Copperplate Gothic Light" charset="0"/>
                <a:ea typeface="Copperplate Gothic Light" charset="0"/>
                <a:cs typeface="Copperplate Gothic Light" charset="0"/>
              </a:rPr>
              <a:t> her love for </a:t>
            </a:r>
            <a:r>
              <a:rPr lang="en-US" sz="700" dirty="0" err="1" smtClean="0">
                <a:latin typeface="Copperplate Gothic Light" charset="0"/>
                <a:ea typeface="Copperplate Gothic Light" charset="0"/>
                <a:cs typeface="Copperplate Gothic Light" charset="0"/>
              </a:rPr>
              <a:t>choclate</a:t>
            </a:r>
            <a:r>
              <a:rPr lang="en-US" sz="700" dirty="0" smtClean="0">
                <a:latin typeface="Copperplate Gothic Light" charset="0"/>
                <a:ea typeface="Copperplate Gothic Light" charset="0"/>
                <a:cs typeface="Copperplate Gothic Light" charset="0"/>
              </a:rPr>
              <a:t> was increased x 10-fold! She is based in </a:t>
            </a:r>
            <a:r>
              <a:rPr lang="en-US" sz="700" dirty="0" err="1" smtClean="0">
                <a:latin typeface="Copperplate Gothic Light" charset="0"/>
                <a:ea typeface="Copperplate Gothic Light" charset="0"/>
                <a:cs typeface="Copperplate Gothic Light" charset="0"/>
              </a:rPr>
              <a:t>edinburgh</a:t>
            </a:r>
            <a:r>
              <a:rPr lang="en-US" sz="700" dirty="0" smtClean="0">
                <a:latin typeface="Copperplate Gothic Light" charset="0"/>
                <a:ea typeface="Copperplate Gothic Light" charset="0"/>
                <a:cs typeface="Copperplate Gothic Light" charset="0"/>
              </a:rPr>
              <a:t> and has created this mega health-boosting chocolate.</a:t>
            </a:r>
          </a:p>
          <a:p>
            <a:endParaRPr lang="en-US" sz="700" dirty="0">
              <a:latin typeface="Copperplate Gothic Light" charset="0"/>
              <a:ea typeface="Copperplate Gothic Light" charset="0"/>
              <a:cs typeface="Copperplate Gothic Light" charset="0"/>
            </a:endParaRPr>
          </a:p>
          <a:p>
            <a:r>
              <a:rPr lang="en-US" sz="900" b="1" dirty="0">
                <a:latin typeface="Copperplate Gothic Light" charset="0"/>
                <a:ea typeface="Copperplate Gothic Light" charset="0"/>
                <a:cs typeface="Copperplate Gothic Light" charset="0"/>
              </a:rPr>
              <a:t>Nutri-advanced </a:t>
            </a:r>
            <a:r>
              <a:rPr lang="en-US" sz="900" b="1" dirty="0" smtClean="0">
                <a:latin typeface="Copperplate Gothic Light" charset="0"/>
                <a:ea typeface="Copperplate Gothic Light" charset="0"/>
                <a:cs typeface="Copperplate Gothic Light" charset="0"/>
              </a:rPr>
              <a:t>supplements: </a:t>
            </a:r>
            <a:r>
              <a:rPr lang="en-US" sz="700" dirty="0" smtClean="0">
                <a:latin typeface="Copperplate Gothic Light" charset="0"/>
                <a:ea typeface="Copperplate Gothic Light" charset="0"/>
                <a:cs typeface="Copperplate Gothic Light" charset="0"/>
              </a:rPr>
              <a:t>these are one of the brands we recommend as trusted </a:t>
            </a:r>
            <a:r>
              <a:rPr lang="en-US" sz="700" dirty="0" err="1" smtClean="0">
                <a:latin typeface="Copperplate Gothic Light" charset="0"/>
                <a:ea typeface="Copperplate Gothic Light" charset="0"/>
                <a:cs typeface="Copperplate Gothic Light" charset="0"/>
              </a:rPr>
              <a:t>supplementaion</a:t>
            </a:r>
            <a:r>
              <a:rPr lang="en-US" sz="700" dirty="0" smtClean="0">
                <a:latin typeface="Copperplate Gothic Light" charset="0"/>
                <a:ea typeface="Copperplate Gothic Light" charset="0"/>
                <a:cs typeface="Copperplate Gothic Light" charset="0"/>
              </a:rPr>
              <a:t>. I have chosen 4 major ones that can be </a:t>
            </a:r>
            <a:r>
              <a:rPr lang="en-US" sz="700" dirty="0" err="1" smtClean="0">
                <a:latin typeface="Copperplate Gothic Light" charset="0"/>
                <a:ea typeface="Copperplate Gothic Light" charset="0"/>
                <a:cs typeface="Copperplate Gothic Light" charset="0"/>
              </a:rPr>
              <a:t>useul</a:t>
            </a:r>
            <a:r>
              <a:rPr lang="en-US" sz="700" dirty="0" smtClean="0">
                <a:latin typeface="Copperplate Gothic Light" charset="0"/>
                <a:ea typeface="Copperplate Gothic Light" charset="0"/>
                <a:cs typeface="Copperplate Gothic Light" charset="0"/>
              </a:rPr>
              <a:t> for a mum:</a:t>
            </a:r>
          </a:p>
          <a:p>
            <a:pPr marL="171450" indent="-171450">
              <a:buFontTx/>
              <a:buChar char="-"/>
            </a:pPr>
            <a:r>
              <a:rPr lang="en-US" sz="700" dirty="0" smtClean="0">
                <a:latin typeface="Copperplate Gothic Light" charset="0"/>
                <a:ea typeface="Copperplate Gothic Light" charset="0"/>
                <a:cs typeface="Copperplate Gothic Light" charset="0"/>
              </a:rPr>
              <a:t>Vitamin D </a:t>
            </a:r>
            <a:r>
              <a:rPr lang="mr-IN" sz="700" dirty="0" smtClean="0">
                <a:latin typeface="Copperplate Gothic Light" charset="0"/>
                <a:ea typeface="Copperplate Gothic Light" charset="0"/>
                <a:cs typeface="Copperplate Gothic Light" charset="0"/>
              </a:rPr>
              <a:t>–</a:t>
            </a:r>
            <a:r>
              <a:rPr lang="en-US" sz="700" dirty="0" smtClean="0">
                <a:latin typeface="Copperplate Gothic Light" charset="0"/>
                <a:ea typeface="Copperplate Gothic Light" charset="0"/>
                <a:cs typeface="Copperplate Gothic Light" charset="0"/>
              </a:rPr>
              <a:t> energy, metabolism, overarching health (5 per pack, take 1 a day).</a:t>
            </a:r>
          </a:p>
          <a:p>
            <a:pPr marL="171450" indent="-171450">
              <a:buFontTx/>
              <a:buChar char="-"/>
            </a:pPr>
            <a:r>
              <a:rPr lang="en-US" sz="700" dirty="0" err="1" smtClean="0">
                <a:latin typeface="Copperplate Gothic Light" charset="0"/>
                <a:ea typeface="Copperplate Gothic Light" charset="0"/>
                <a:cs typeface="Copperplate Gothic Light" charset="0"/>
              </a:rPr>
              <a:t>OptiBac</a:t>
            </a:r>
            <a:r>
              <a:rPr lang="en-US" sz="700" dirty="0" smtClean="0">
                <a:latin typeface="Copperplate Gothic Light" charset="0"/>
                <a:ea typeface="Copperplate Gothic Light" charset="0"/>
                <a:cs typeface="Copperplate Gothic Light" charset="0"/>
              </a:rPr>
              <a:t> Probiotics </a:t>
            </a:r>
            <a:r>
              <a:rPr lang="mr-IN" sz="700" dirty="0" smtClean="0">
                <a:latin typeface="Copperplate Gothic Light" charset="0"/>
                <a:ea typeface="Copperplate Gothic Light" charset="0"/>
                <a:cs typeface="Copperplate Gothic Light" charset="0"/>
              </a:rPr>
              <a:t>–</a:t>
            </a:r>
            <a:r>
              <a:rPr lang="en-US" sz="700" dirty="0" smtClean="0">
                <a:latin typeface="Copperplate Gothic Light" charset="0"/>
                <a:ea typeface="Copperplate Gothic Light" charset="0"/>
                <a:cs typeface="Copperplate Gothic Light" charset="0"/>
              </a:rPr>
              <a:t> Known for improving gut health as well as overarching  physical wellbeing</a:t>
            </a:r>
            <a:endParaRPr lang="en-US" sz="700" i="1" dirty="0" smtClean="0">
              <a:latin typeface="Copperplate Gothic Light" charset="0"/>
              <a:ea typeface="Copperplate Gothic Light" charset="0"/>
              <a:cs typeface="Copperplate Gothic Light" charset="0"/>
            </a:endParaRPr>
          </a:p>
          <a:p>
            <a:pPr marL="171450" indent="-171450">
              <a:buFontTx/>
              <a:buChar char="-"/>
            </a:pPr>
            <a:r>
              <a:rPr lang="en-US" sz="700" i="1" dirty="0" smtClean="0">
                <a:latin typeface="Copperplate Gothic Light" charset="0"/>
                <a:ea typeface="Copperplate Gothic Light" charset="0"/>
                <a:cs typeface="Copperplate Gothic Light" charset="0"/>
              </a:rPr>
              <a:t>available for you to take on the table:</a:t>
            </a:r>
          </a:p>
          <a:p>
            <a:pPr marL="171450" indent="-171450">
              <a:buFontTx/>
              <a:buChar char="-"/>
            </a:pPr>
            <a:r>
              <a:rPr lang="en-US" sz="700" dirty="0" smtClean="0">
                <a:latin typeface="Copperplate Gothic Light" charset="0"/>
                <a:ea typeface="Copperplate Gothic Light" charset="0"/>
                <a:cs typeface="Copperplate Gothic Light" charset="0"/>
              </a:rPr>
              <a:t>Women’s </a:t>
            </a:r>
            <a:r>
              <a:rPr lang="en-US" sz="700" dirty="0" err="1" smtClean="0">
                <a:latin typeface="Copperplate Gothic Light" charset="0"/>
                <a:ea typeface="Copperplate Gothic Light" charset="0"/>
                <a:cs typeface="Copperplate Gothic Light" charset="0"/>
              </a:rPr>
              <a:t>Mulitvitamin</a:t>
            </a:r>
            <a:r>
              <a:rPr lang="en-US" sz="700" dirty="0" smtClean="0">
                <a:latin typeface="Copperplate Gothic Light" charset="0"/>
                <a:ea typeface="Copperplate Gothic Light" charset="0"/>
                <a:cs typeface="Copperplate Gothic Light" charset="0"/>
              </a:rPr>
              <a:t> </a:t>
            </a:r>
            <a:r>
              <a:rPr lang="mr-IN" sz="700" dirty="0" smtClean="0">
                <a:latin typeface="Copperplate Gothic Light" charset="0"/>
                <a:ea typeface="Copperplate Gothic Light" charset="0"/>
                <a:cs typeface="Copperplate Gothic Light" charset="0"/>
              </a:rPr>
              <a:t>–</a:t>
            </a:r>
            <a:r>
              <a:rPr lang="en-US" sz="700" dirty="0" smtClean="0">
                <a:latin typeface="Copperplate Gothic Light" charset="0"/>
                <a:ea typeface="Copperplate Gothic Light" charset="0"/>
                <a:cs typeface="Copperplate Gothic Light" charset="0"/>
              </a:rPr>
              <a:t> overarching health</a:t>
            </a:r>
          </a:p>
          <a:p>
            <a:pPr marL="171450" indent="-171450">
              <a:buFontTx/>
              <a:buChar char="-"/>
            </a:pPr>
            <a:r>
              <a:rPr lang="en-US" sz="700" dirty="0" smtClean="0">
                <a:latin typeface="Copperplate Gothic Light" charset="0"/>
                <a:ea typeface="Copperplate Gothic Light" charset="0"/>
                <a:cs typeface="Copperplate Gothic Light" charset="0"/>
              </a:rPr>
              <a:t>Omega 3 </a:t>
            </a:r>
            <a:r>
              <a:rPr lang="mr-IN" sz="700" dirty="0" smtClean="0">
                <a:latin typeface="Copperplate Gothic Light" charset="0"/>
                <a:ea typeface="Copperplate Gothic Light" charset="0"/>
                <a:cs typeface="Copperplate Gothic Light" charset="0"/>
              </a:rPr>
              <a:t>–</a:t>
            </a:r>
            <a:r>
              <a:rPr lang="en-US" sz="700" dirty="0" smtClean="0">
                <a:latin typeface="Copperplate Gothic Light" charset="0"/>
                <a:ea typeface="Copperplate Gothic Light" charset="0"/>
                <a:cs typeface="Copperplate Gothic Light" charset="0"/>
              </a:rPr>
              <a:t> cellular metabolism for fat loss and energy</a:t>
            </a:r>
          </a:p>
          <a:p>
            <a:pPr marL="171450" indent="-171450">
              <a:buFontTx/>
              <a:buChar char="-"/>
            </a:pPr>
            <a:r>
              <a:rPr lang="en-US" sz="700" dirty="0" smtClean="0">
                <a:latin typeface="Copperplate Gothic Light" charset="0"/>
                <a:ea typeface="Copperplate Gothic Light" charset="0"/>
                <a:cs typeface="Copperplate Gothic Light" charset="0"/>
              </a:rPr>
              <a:t>Vitamin C </a:t>
            </a:r>
            <a:r>
              <a:rPr lang="mr-IN" sz="700" dirty="0" smtClean="0">
                <a:latin typeface="Copperplate Gothic Light" charset="0"/>
                <a:ea typeface="Copperplate Gothic Light" charset="0"/>
                <a:cs typeface="Copperplate Gothic Light" charset="0"/>
              </a:rPr>
              <a:t>–</a:t>
            </a:r>
            <a:r>
              <a:rPr lang="en-US" sz="700" dirty="0" smtClean="0">
                <a:latin typeface="Copperplate Gothic Light" charset="0"/>
                <a:ea typeface="Copperplate Gothic Light" charset="0"/>
                <a:cs typeface="Copperplate Gothic Light" charset="0"/>
              </a:rPr>
              <a:t> antioxidant booster</a:t>
            </a:r>
          </a:p>
          <a:p>
            <a:pPr marL="171450" indent="-171450">
              <a:buFontTx/>
              <a:buChar char="-"/>
            </a:pPr>
            <a:endParaRPr lang="en-US" sz="900" b="1" dirty="0" smtClean="0">
              <a:latin typeface="Copperplate Gothic Light" charset="0"/>
              <a:ea typeface="Copperplate Gothic Light" charset="0"/>
              <a:cs typeface="Copperplate Gothic Light" charset="0"/>
            </a:endParaRPr>
          </a:p>
          <a:p>
            <a:r>
              <a:rPr lang="en-US" sz="900" b="1" dirty="0" smtClean="0">
                <a:latin typeface="Copperplate Gothic Light" charset="0"/>
                <a:ea typeface="Copperplate Gothic Light" charset="0"/>
                <a:cs typeface="Copperplate Gothic Light" charset="0"/>
              </a:rPr>
              <a:t>MR EION DECAFF. COFFEE BEANS:</a:t>
            </a:r>
            <a:r>
              <a:rPr lang="en-US" sz="700" dirty="0" smtClean="0">
                <a:latin typeface="Copperplate Gothic Light" charset="0"/>
                <a:ea typeface="Copperplate Gothic Light" charset="0"/>
                <a:cs typeface="Copperplate Gothic Light" charset="0"/>
              </a:rPr>
              <a:t>. Stockbridge-based chap who believes in creating bloody good, clean coffee. this decaf is created via the </a:t>
            </a:r>
            <a:r>
              <a:rPr lang="en-US" sz="700" dirty="0" err="1" smtClean="0">
                <a:latin typeface="Copperplate Gothic Light" charset="0"/>
                <a:ea typeface="Copperplate Gothic Light" charset="0"/>
                <a:cs typeface="Copperplate Gothic Light" charset="0"/>
              </a:rPr>
              <a:t>swiss</a:t>
            </a:r>
            <a:r>
              <a:rPr lang="en-US" sz="700" dirty="0" smtClean="0">
                <a:latin typeface="Copperplate Gothic Light" charset="0"/>
                <a:ea typeface="Copperplate Gothic Light" charset="0"/>
                <a:cs typeface="Copperplate Gothic Light" charset="0"/>
              </a:rPr>
              <a:t> water method </a:t>
            </a:r>
            <a:r>
              <a:rPr lang="mr-IN" sz="700" dirty="0" smtClean="0">
                <a:latin typeface="Copperplate Gothic Light" charset="0"/>
                <a:ea typeface="Copperplate Gothic Light" charset="0"/>
                <a:cs typeface="Copperplate Gothic Light" charset="0"/>
              </a:rPr>
              <a:t>–</a:t>
            </a:r>
            <a:r>
              <a:rPr lang="en-US" sz="700" dirty="0" smtClean="0">
                <a:latin typeface="Copperplate Gothic Light" charset="0"/>
                <a:ea typeface="Copperplate Gothic Light" charset="0"/>
                <a:cs typeface="Copperplate Gothic Light" charset="0"/>
              </a:rPr>
              <a:t> which means no chemicals are used in the decaffeinating process.</a:t>
            </a:r>
          </a:p>
          <a:p>
            <a:endParaRPr lang="en-US" sz="700" dirty="0">
              <a:latin typeface="Copperplate Gothic Light" charset="0"/>
              <a:ea typeface="Copperplate Gothic Light" charset="0"/>
              <a:cs typeface="Copperplate Gothic Light" charset="0"/>
            </a:endParaRPr>
          </a:p>
          <a:p>
            <a:r>
              <a:rPr lang="en-US" sz="900" b="1" dirty="0" smtClean="0">
                <a:solidFill>
                  <a:prstClr val="black"/>
                </a:solidFill>
                <a:latin typeface="Copperplate Gothic Light" charset="0"/>
                <a:ea typeface="Copperplate Gothic Light" charset="0"/>
                <a:cs typeface="Copperplate Gothic Light" charset="0"/>
              </a:rPr>
              <a:t>BALANCORE PERSONAL NUTRITION ASSESSMENT promotion: </a:t>
            </a:r>
            <a:r>
              <a:rPr lang="en-US" sz="700" dirty="0" smtClean="0">
                <a:latin typeface="Copperplate Gothic Light" charset="0"/>
                <a:ea typeface="Copperplate Gothic Light" charset="0"/>
                <a:cs typeface="Copperplate Gothic Light" charset="0"/>
              </a:rPr>
              <a:t>hopefully after today you may not need further help! However if you’d like more information, this promotion may come in useful.</a:t>
            </a:r>
            <a:endParaRPr lang="en-US" sz="700" dirty="0">
              <a:latin typeface="Copperplate Gothic Light" charset="0"/>
              <a:ea typeface="Copperplate Gothic Light" charset="0"/>
              <a:cs typeface="Copperplate Gothic Light" charset="0"/>
            </a:endParaRPr>
          </a:p>
          <a:p>
            <a:endParaRPr lang="en-US" sz="700" dirty="0" smtClean="0">
              <a:latin typeface="Copperplate Gothic Light" charset="0"/>
              <a:ea typeface="Copperplate Gothic Light" charset="0"/>
              <a:cs typeface="Copperplate Gothic Light" charset="0"/>
            </a:endParaRPr>
          </a:p>
          <a:p>
            <a:pPr marL="171450" indent="-171450">
              <a:buFontTx/>
              <a:buChar char="-"/>
            </a:pPr>
            <a:endParaRPr lang="en-US" sz="700" dirty="0" smtClean="0">
              <a:latin typeface="Copperplate Gothic Light" charset="0"/>
              <a:ea typeface="Copperplate Gothic Light" charset="0"/>
              <a:cs typeface="Copperplate Gothic Light" charset="0"/>
            </a:endParaRPr>
          </a:p>
          <a:p>
            <a:endParaRPr lang="en-US" sz="1100" dirty="0"/>
          </a:p>
          <a:p>
            <a:endParaRPr lang="en-US" sz="1100" dirty="0"/>
          </a:p>
          <a:p>
            <a:endParaRPr lang="en-US" sz="1100" dirty="0"/>
          </a:p>
          <a:p>
            <a:pPr lvl="0"/>
            <a:endParaRPr lang="en-US" sz="700" dirty="0">
              <a:solidFill>
                <a:prstClr val="black"/>
              </a:solidFill>
              <a:latin typeface="Copperplate Gothic Light" charset="0"/>
              <a:ea typeface="Copperplate Gothic Light" charset="0"/>
              <a:cs typeface="Copperplate Gothic Light" charset="0"/>
            </a:endParaRPr>
          </a:p>
        </p:txBody>
      </p:sp>
    </p:spTree>
    <p:extLst>
      <p:ext uri="{BB962C8B-B14F-4D97-AF65-F5344CB8AC3E}">
        <p14:creationId xmlns:p14="http://schemas.microsoft.com/office/powerpoint/2010/main" val="13957707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613</Words>
  <Application>Microsoft Macintosh PowerPoint</Application>
  <PresentationFormat>B5 (ISO) Paper (176x250 mm)</PresentationFormat>
  <Paragraphs>141</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American Typewriter</vt:lpstr>
      <vt:lpstr>Bradley Hand</vt:lpstr>
      <vt:lpstr>Calibri</vt:lpstr>
      <vt:lpstr>Calibri Light</vt:lpstr>
      <vt:lpstr>Copperplate</vt:lpstr>
      <vt:lpstr>Copperplate Gothic Light</vt:lpstr>
      <vt:lpstr>Copperplate Light</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Jefferies</dc:creator>
  <cp:lastModifiedBy>Charlotte Jefferies</cp:lastModifiedBy>
  <cp:revision>6</cp:revision>
  <dcterms:created xsi:type="dcterms:W3CDTF">2018-08-22T10:51:21Z</dcterms:created>
  <dcterms:modified xsi:type="dcterms:W3CDTF">2018-08-22T11:20:56Z</dcterms:modified>
</cp:coreProperties>
</file>